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323" r:id="rId3"/>
    <p:sldId id="304" r:id="rId4"/>
    <p:sldId id="324" r:id="rId5"/>
    <p:sldId id="311" r:id="rId6"/>
    <p:sldId id="325" r:id="rId7"/>
    <p:sldId id="264" r:id="rId8"/>
    <p:sldId id="298" r:id="rId9"/>
    <p:sldId id="336" r:id="rId10"/>
    <p:sldId id="340" r:id="rId11"/>
    <p:sldId id="341" r:id="rId12"/>
    <p:sldId id="343" r:id="rId13"/>
    <p:sldId id="295" r:id="rId14"/>
    <p:sldId id="272" r:id="rId15"/>
    <p:sldId id="301" r:id="rId16"/>
    <p:sldId id="278" r:id="rId17"/>
    <p:sldId id="279" r:id="rId18"/>
    <p:sldId id="262" r:id="rId19"/>
    <p:sldId id="263" r:id="rId20"/>
    <p:sldId id="308" r:id="rId21"/>
    <p:sldId id="309" r:id="rId22"/>
    <p:sldId id="318" r:id="rId23"/>
    <p:sldId id="319" r:id="rId24"/>
    <p:sldId id="335" r:id="rId25"/>
    <p:sldId id="344" r:id="rId26"/>
    <p:sldId id="337" r:id="rId27"/>
    <p:sldId id="310" r:id="rId28"/>
    <p:sldId id="339" r:id="rId29"/>
    <p:sldId id="326" r:id="rId30"/>
    <p:sldId id="282" r:id="rId31"/>
    <p:sldId id="276" r:id="rId32"/>
    <p:sldId id="289" r:id="rId33"/>
    <p:sldId id="306" r:id="rId34"/>
    <p:sldId id="256" r:id="rId35"/>
    <p:sldId id="33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524DF0-3A58-1B3F-33A6-EA2B2D581722}" name="Reuven Dukas" initials="RD" userId="f1ed3a87695ec3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0776A"/>
    <a:srgbClr val="72B1D5"/>
    <a:srgbClr val="BC3C29"/>
    <a:srgbClr val="D07669"/>
    <a:srgbClr val="0072B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7" autoAdjust="0"/>
    <p:restoredTop sz="94660"/>
  </p:normalViewPr>
  <p:slideViewPr>
    <p:cSldViewPr snapToGrid="0">
      <p:cViewPr varScale="1">
        <p:scale>
          <a:sx n="111" d="100"/>
          <a:sy n="111" d="100"/>
        </p:scale>
        <p:origin x="2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A390-D0E0-499D-AF74-B916E429F1D9}" type="datetimeFigureOut">
              <a:rPr lang="en-CA" smtClean="0"/>
              <a:t>2022-07-11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85510-9BC8-4D2A-964D-F16AD354C104}" type="slidenum">
              <a:rPr lang="en-CA" smtClean="0"/>
              <a:t>‹#›</a:t>
            </a:fld>
            <a:endParaRPr lang="en-CA"/>
          </a:p>
        </p:txBody>
      </p:sp>
    </p:spTree>
    <p:extLst>
      <p:ext uri="{BB962C8B-B14F-4D97-AF65-F5344CB8AC3E}">
        <p14:creationId xmlns:p14="http://schemas.microsoft.com/office/powerpoint/2010/main" val="416142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everyone, I’m Janice and thanks for joining me today for my talk on sexual conflict and sexual networks in bedbugs. </a:t>
            </a:r>
          </a:p>
        </p:txBody>
      </p:sp>
      <p:sp>
        <p:nvSpPr>
          <p:cNvPr id="4" name="Slide Number Placeholder 3"/>
          <p:cNvSpPr>
            <a:spLocks noGrp="1"/>
          </p:cNvSpPr>
          <p:nvPr>
            <p:ph type="sldNum" sz="quarter" idx="5"/>
          </p:nvPr>
        </p:nvSpPr>
        <p:spPr/>
        <p:txBody>
          <a:bodyPr/>
          <a:lstStyle/>
          <a:p>
            <a:fld id="{60A20BEA-B275-4A2B-8064-3418A2384C7E}" type="slidenum">
              <a:rPr lang="en-CA" smtClean="0"/>
              <a:t>1</a:t>
            </a:fld>
            <a:endParaRPr lang="en-CA"/>
          </a:p>
        </p:txBody>
      </p:sp>
    </p:spTree>
    <p:extLst>
      <p:ext uri="{BB962C8B-B14F-4D97-AF65-F5344CB8AC3E}">
        <p14:creationId xmlns:p14="http://schemas.microsoft.com/office/powerpoint/2010/main" val="236946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to walk you guys through how we observe sexual interactions.. Every time we saw a mount, we noted whether the female tried to avoid or whether she stayed still. </a:t>
            </a:r>
            <a:br>
              <a:rPr lang="en-CA" dirty="0"/>
            </a:br>
            <a:br>
              <a:rPr lang="en-CA" dirty="0"/>
            </a:br>
            <a:r>
              <a:rPr lang="en-CA" dirty="0"/>
              <a:t>In cases where the female tries to avoid, she can either succeed or fail. If she succeeds, then naturally insemination does not happen. However, if she fails, we treat it as if she stays and then of all the females who stay, we then note whether the male aborts the mount or if he follows through with insemination. </a:t>
            </a:r>
          </a:p>
        </p:txBody>
      </p:sp>
      <p:sp>
        <p:nvSpPr>
          <p:cNvPr id="4" name="Slide Number Placeholder 3"/>
          <p:cNvSpPr>
            <a:spLocks noGrp="1"/>
          </p:cNvSpPr>
          <p:nvPr>
            <p:ph type="sldNum" sz="quarter" idx="5"/>
          </p:nvPr>
        </p:nvSpPr>
        <p:spPr/>
        <p:txBody>
          <a:bodyPr/>
          <a:lstStyle/>
          <a:p>
            <a:fld id="{60A20BEA-B275-4A2B-8064-3418A2384C7E}" type="slidenum">
              <a:rPr lang="en-CA" smtClean="0"/>
              <a:t>15</a:t>
            </a:fld>
            <a:endParaRPr lang="en-CA"/>
          </a:p>
        </p:txBody>
      </p:sp>
    </p:spTree>
    <p:extLst>
      <p:ext uri="{BB962C8B-B14F-4D97-AF65-F5344CB8AC3E}">
        <p14:creationId xmlns:p14="http://schemas.microsoft.com/office/powerpoint/2010/main" val="1796430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Okay so for results, I’ll start with showing some mounting networks. </a:t>
            </a:r>
            <a:br>
              <a:rPr lang="en-CA" dirty="0"/>
            </a:br>
            <a:br>
              <a:rPr lang="en-CA" dirty="0"/>
            </a:br>
            <a:r>
              <a:rPr lang="en-CA" dirty="0"/>
              <a:t>So in these networks, blue represent males while red circles are recently inseminated females and orange circles are distantly inseminated females.</a:t>
            </a:r>
            <a:br>
              <a:rPr lang="en-CA" dirty="0"/>
            </a:br>
            <a:br>
              <a:rPr lang="en-CA" dirty="0"/>
            </a:br>
            <a:r>
              <a:rPr lang="en-CA" dirty="0"/>
              <a:t>In this case, because we have mount networks, every edge/arrow represents mounts where thicker arrows correspond to more mounts and larger nodes also correspond to individuals either receiving more or in the case of males, performing more mounts. Unconnected circles show individuals who either were not mounted or males that did not perform mounts. </a:t>
            </a:r>
            <a:br>
              <a:rPr lang="en-CA" dirty="0"/>
            </a:br>
            <a:br>
              <a:rPr lang="en-CA" dirty="0"/>
            </a:br>
            <a:r>
              <a:rPr lang="en-CA" dirty="0"/>
              <a:t>And we’re always going to be paying attention to is the size of the red vs. orange as those are the two female treatments. And here, they’re roughly the same size meaning males were pursuing both types of females at relatively equal rates</a:t>
            </a:r>
          </a:p>
        </p:txBody>
      </p:sp>
      <p:sp>
        <p:nvSpPr>
          <p:cNvPr id="4" name="Slide Number Placeholder 3"/>
          <p:cNvSpPr>
            <a:spLocks noGrp="1"/>
          </p:cNvSpPr>
          <p:nvPr>
            <p:ph type="sldNum" sz="quarter" idx="5"/>
          </p:nvPr>
        </p:nvSpPr>
        <p:spPr/>
        <p:txBody>
          <a:bodyPr/>
          <a:lstStyle/>
          <a:p>
            <a:fld id="{60A20BEA-B275-4A2B-8064-3418A2384C7E}" type="slidenum">
              <a:rPr lang="en-CA" smtClean="0"/>
              <a:t>16</a:t>
            </a:fld>
            <a:endParaRPr lang="en-CA"/>
          </a:p>
        </p:txBody>
      </p:sp>
    </p:spTree>
    <p:extLst>
      <p:ext uri="{BB962C8B-B14F-4D97-AF65-F5344CB8AC3E}">
        <p14:creationId xmlns:p14="http://schemas.microsoft.com/office/powerpoint/2010/main" val="3239960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when you look at the insemination networks where the edges or arrows now represent inseminations, we now see the opposite trend of the orange circles seem larger showing that distantly inseminated females appear to get inseminated more. Though this is not statistically significant, here we’re looking at absolute number of insemination. However, if you take into account number of inseminations relative to mounts received…</a:t>
            </a:r>
          </a:p>
        </p:txBody>
      </p:sp>
      <p:sp>
        <p:nvSpPr>
          <p:cNvPr id="4" name="Slide Number Placeholder 3"/>
          <p:cNvSpPr>
            <a:spLocks noGrp="1"/>
          </p:cNvSpPr>
          <p:nvPr>
            <p:ph type="sldNum" sz="quarter" idx="5"/>
          </p:nvPr>
        </p:nvSpPr>
        <p:spPr/>
        <p:txBody>
          <a:bodyPr/>
          <a:lstStyle/>
          <a:p>
            <a:fld id="{60A20BEA-B275-4A2B-8064-3418A2384C7E}" type="slidenum">
              <a:rPr lang="en-CA" smtClean="0"/>
              <a:t>17</a:t>
            </a:fld>
            <a:endParaRPr lang="en-CA"/>
          </a:p>
        </p:txBody>
      </p:sp>
    </p:spTree>
    <p:extLst>
      <p:ext uri="{BB962C8B-B14F-4D97-AF65-F5344CB8AC3E}">
        <p14:creationId xmlns:p14="http://schemas.microsoft.com/office/powerpoint/2010/main" val="153835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first found that, surprisingly… recently and distantly inseminated females attempted to evade mounts at equal rates. </a:t>
            </a:r>
          </a:p>
        </p:txBody>
      </p:sp>
      <p:sp>
        <p:nvSpPr>
          <p:cNvPr id="4" name="Slide Number Placeholder 3"/>
          <p:cNvSpPr>
            <a:spLocks noGrp="1"/>
          </p:cNvSpPr>
          <p:nvPr>
            <p:ph type="sldNum" sz="quarter" idx="5"/>
          </p:nvPr>
        </p:nvSpPr>
        <p:spPr/>
        <p:txBody>
          <a:bodyPr/>
          <a:lstStyle/>
          <a:p>
            <a:fld id="{60A20BEA-B275-4A2B-8064-3418A2384C7E}" type="slidenum">
              <a:rPr lang="en-CA" smtClean="0"/>
              <a:t>18</a:t>
            </a:fld>
            <a:endParaRPr lang="en-CA"/>
          </a:p>
        </p:txBody>
      </p:sp>
    </p:spTree>
    <p:extLst>
      <p:ext uri="{BB962C8B-B14F-4D97-AF65-F5344CB8AC3E}">
        <p14:creationId xmlns:p14="http://schemas.microsoft.com/office/powerpoint/2010/main" val="752082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However, when it came to male abort rates, we do see that males are rejecting recently inseminated females at much higher rates. </a:t>
            </a:r>
          </a:p>
        </p:txBody>
      </p:sp>
      <p:sp>
        <p:nvSpPr>
          <p:cNvPr id="4" name="Slide Number Placeholder 3"/>
          <p:cNvSpPr>
            <a:spLocks noGrp="1"/>
          </p:cNvSpPr>
          <p:nvPr>
            <p:ph type="sldNum" sz="quarter" idx="5"/>
          </p:nvPr>
        </p:nvSpPr>
        <p:spPr/>
        <p:txBody>
          <a:bodyPr/>
          <a:lstStyle/>
          <a:p>
            <a:fld id="{540F9651-FA74-4AC5-832B-0B53ABC94C9F}" type="slidenum">
              <a:rPr lang="en-CA" smtClean="0"/>
              <a:t>19</a:t>
            </a:fld>
            <a:endParaRPr lang="en-CA"/>
          </a:p>
        </p:txBody>
      </p:sp>
    </p:spTree>
    <p:extLst>
      <p:ext uri="{BB962C8B-B14F-4D97-AF65-F5344CB8AC3E}">
        <p14:creationId xmlns:p14="http://schemas.microsoft.com/office/powerpoint/2010/main" val="4209786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20</a:t>
            </a:fld>
            <a:endParaRPr lang="en-CA"/>
          </a:p>
        </p:txBody>
      </p:sp>
    </p:spTree>
    <p:extLst>
      <p:ext uri="{BB962C8B-B14F-4D97-AF65-F5344CB8AC3E}">
        <p14:creationId xmlns:p14="http://schemas.microsoft.com/office/powerpoint/2010/main" val="104674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obviously an open-ended question is why we still aren’t seeing predictable patterns of female avoidance?? </a:t>
            </a:r>
            <a:br>
              <a:rPr lang="en-CA" dirty="0"/>
            </a:br>
            <a:br>
              <a:rPr lang="en-CA" dirty="0"/>
            </a:br>
            <a:r>
              <a:rPr lang="en-CA" dirty="0"/>
              <a:t>And so what we want to do is first quantify the costs of a low vs. natural insemination rates to see if daily insemination really leads to reduced lifetime reproductive output in females because existing data on the costs associated with traumatic insemination are still inconclusive. </a:t>
            </a:r>
            <a:br>
              <a:rPr lang="en-CA" dirty="0"/>
            </a:br>
            <a:br>
              <a:rPr lang="en-CA" dirty="0"/>
            </a:br>
            <a:r>
              <a:rPr lang="en-CA" dirty="0"/>
              <a:t>And hopefully with the data we gather from these experiments, we’ll start getting a more complete picture of what’s going on in this super fascinating but complex mating system and further our understanding of the ways sexual conflict can shape reproductive strategies and behaviours. </a:t>
            </a:r>
          </a:p>
        </p:txBody>
      </p:sp>
      <p:sp>
        <p:nvSpPr>
          <p:cNvPr id="4" name="Slide Number Placeholder 3"/>
          <p:cNvSpPr>
            <a:spLocks noGrp="1"/>
          </p:cNvSpPr>
          <p:nvPr>
            <p:ph type="sldNum" sz="quarter" idx="5"/>
          </p:nvPr>
        </p:nvSpPr>
        <p:spPr/>
        <p:txBody>
          <a:bodyPr/>
          <a:lstStyle/>
          <a:p>
            <a:fld id="{60A20BEA-B275-4A2B-8064-3418A2384C7E}" type="slidenum">
              <a:rPr lang="en-CA" smtClean="0"/>
              <a:t>21</a:t>
            </a:fld>
            <a:endParaRPr lang="en-CA"/>
          </a:p>
        </p:txBody>
      </p:sp>
    </p:spTree>
    <p:extLst>
      <p:ext uri="{BB962C8B-B14F-4D97-AF65-F5344CB8AC3E}">
        <p14:creationId xmlns:p14="http://schemas.microsoft.com/office/powerpoint/2010/main" val="3988254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that, I just want to thank all of these incredible people for making this project possible and thank everyone here for tuning into my talk and I’ll be happy to take questions. </a:t>
            </a:r>
          </a:p>
        </p:txBody>
      </p:sp>
      <p:sp>
        <p:nvSpPr>
          <p:cNvPr id="4" name="Slide Number Placeholder 3"/>
          <p:cNvSpPr>
            <a:spLocks noGrp="1"/>
          </p:cNvSpPr>
          <p:nvPr>
            <p:ph type="sldNum" sz="quarter" idx="5"/>
          </p:nvPr>
        </p:nvSpPr>
        <p:spPr/>
        <p:txBody>
          <a:bodyPr/>
          <a:lstStyle/>
          <a:p>
            <a:fld id="{1A0E0917-6904-4C57-9784-6AA503D76A43}" type="slidenum">
              <a:rPr lang="en-CA" smtClean="0"/>
              <a:t>29</a:t>
            </a:fld>
            <a:endParaRPr lang="en-CA"/>
          </a:p>
        </p:txBody>
      </p:sp>
    </p:spTree>
    <p:extLst>
      <p:ext uri="{BB962C8B-B14F-4D97-AF65-F5344CB8AC3E}">
        <p14:creationId xmlns:p14="http://schemas.microsoft.com/office/powerpoint/2010/main" val="2511474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 see that a higher proportion of mounts directed at distantly inseminated females lead to insemination compared to the mounts directed at the recently inseminated females. So this is looking at insemination rate rather than just total number of inseminations… </a:t>
            </a:r>
            <a:br>
              <a:rPr lang="en-CA" dirty="0"/>
            </a:br>
            <a:br>
              <a:rPr lang="en-CA" dirty="0"/>
            </a:br>
            <a:r>
              <a:rPr lang="en-CA" dirty="0"/>
              <a:t>As for whether it’s female avoidance or male rejection driving this pattern…</a:t>
            </a:r>
            <a:br>
              <a:rPr lang="en-CA" dirty="0"/>
            </a:b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30</a:t>
            </a:fld>
            <a:endParaRPr lang="en-CA"/>
          </a:p>
        </p:txBody>
      </p:sp>
    </p:spTree>
    <p:extLst>
      <p:ext uri="{BB962C8B-B14F-4D97-AF65-F5344CB8AC3E}">
        <p14:creationId xmlns:p14="http://schemas.microsoft.com/office/powerpoint/2010/main" val="1418064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live observed all sexual interactions for one hour, under red light because bedbugs are nocturnal, and made sure observers were always blind to female treatment. </a:t>
            </a: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31</a:t>
            </a:fld>
            <a:endParaRPr lang="en-CA"/>
          </a:p>
        </p:txBody>
      </p:sp>
    </p:spTree>
    <p:extLst>
      <p:ext uri="{BB962C8B-B14F-4D97-AF65-F5344CB8AC3E}">
        <p14:creationId xmlns:p14="http://schemas.microsoft.com/office/powerpoint/2010/main" val="3849050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dirty="0"/>
              <a:t>Sexual conflict is widely prevalent in the animal kingdom leading to the evolution of extreme morphological traits like spiky genitalia or extreme behaviours like sexual cannibalism and infanticide.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4</a:t>
            </a:fld>
            <a:endParaRPr lang="en-CA"/>
          </a:p>
        </p:txBody>
      </p:sp>
    </p:spTree>
    <p:extLst>
      <p:ext uri="{BB962C8B-B14F-4D97-AF65-F5344CB8AC3E}">
        <p14:creationId xmlns:p14="http://schemas.microsoft.com/office/powerpoint/2010/main" val="1483133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also had two treatments.</a:t>
            </a:r>
            <a:br>
              <a:rPr lang="en-CA" dirty="0"/>
            </a:br>
            <a:br>
              <a:rPr lang="en-CA" dirty="0"/>
            </a:br>
            <a:r>
              <a:rPr lang="en-CA" dirty="0"/>
              <a:t>So we had a 2-shelter treatment which provided females with limited opportunities for social avoidance and a 12-shelter treatment which provided females with ample opportunity for social avoidance. And we ran three replicates of each treatment. </a:t>
            </a: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32</a:t>
            </a:fld>
            <a:endParaRPr lang="en-CA"/>
          </a:p>
        </p:txBody>
      </p:sp>
    </p:spTree>
    <p:extLst>
      <p:ext uri="{BB962C8B-B14F-4D97-AF65-F5344CB8AC3E}">
        <p14:creationId xmlns:p14="http://schemas.microsoft.com/office/powerpoint/2010/main" val="1975837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predicted that especially in the 12-shelter treatment where there’s more opportunities for social avoidance… that</a:t>
            </a:r>
            <a:br>
              <a:rPr lang="en-US" dirty="0"/>
            </a:br>
            <a:br>
              <a:rPr lang="en-US" dirty="0"/>
            </a:br>
            <a:r>
              <a:rPr lang="en-US" dirty="0"/>
              <a:t>2. Population level assortment by sex meaning we would often see aggregations that were either strongly male-biased or female-biased</a:t>
            </a:r>
            <a:br>
              <a:rPr lang="en-US" dirty="0"/>
            </a:br>
            <a:br>
              <a:rPr lang="en-US" dirty="0"/>
            </a:br>
            <a:r>
              <a:rPr lang="en-US" dirty="0"/>
              <a:t>3. Females would have fewer and weaker social connections overall as a means to avoid sexual harassment and multiple inseminations</a:t>
            </a:r>
            <a:br>
              <a:rPr lang="en-US" dirty="0"/>
            </a:br>
            <a:r>
              <a:rPr lang="en-US" dirty="0"/>
              <a:t>- Also hint from previous research which seemed to find higher proportion of lone females compared to lone males (no shelters) </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33</a:t>
            </a:fld>
            <a:endParaRPr lang="en-CA"/>
          </a:p>
        </p:txBody>
      </p:sp>
    </p:spTree>
    <p:extLst>
      <p:ext uri="{BB962C8B-B14F-4D97-AF65-F5344CB8AC3E}">
        <p14:creationId xmlns:p14="http://schemas.microsoft.com/office/powerpoint/2010/main" val="4112911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4. </a:t>
            </a:r>
            <a:r>
              <a:rPr lang="en-CA" sz="1800" b="1" dirty="0">
                <a:effectLst/>
                <a:latin typeface="Times New Roman" panose="02020603050405020304" pitchFamily="18" charset="0"/>
                <a:ea typeface="Times New Roman" panose="02020603050405020304" pitchFamily="18" charset="0"/>
              </a:rPr>
              <a:t>Distribution of assortativity indexes from permuted networks. </a:t>
            </a:r>
            <a:r>
              <a:rPr lang="en-CA" sz="1800" dirty="0">
                <a:effectLst/>
                <a:latin typeface="Times New Roman" panose="02020603050405020304" pitchFamily="18" charset="0"/>
                <a:ea typeface="Times New Roman" panose="02020603050405020304" pitchFamily="18" charset="0"/>
              </a:rPr>
              <a:t>The top row represents randomized networks from the 2-shelter treatment while the bottom row represents randomized networks from the 12-shelter treatment. Red dashed lines represents observed assortativity indexes. </a:t>
            </a:r>
            <a:endParaRPr lang="en-CA" dirty="0"/>
          </a:p>
        </p:txBody>
      </p:sp>
      <p:sp>
        <p:nvSpPr>
          <p:cNvPr id="4" name="Slide Number Placeholder 3"/>
          <p:cNvSpPr>
            <a:spLocks noGrp="1"/>
          </p:cNvSpPr>
          <p:nvPr>
            <p:ph type="sldNum" sz="quarter" idx="5"/>
          </p:nvPr>
        </p:nvSpPr>
        <p:spPr/>
        <p:txBody>
          <a:bodyPr/>
          <a:lstStyle/>
          <a:p>
            <a:fld id="{E644D066-5980-46B5-9F1F-815C785BF23B}" type="slidenum">
              <a:rPr lang="en-CA" smtClean="0"/>
              <a:t>34</a:t>
            </a:fld>
            <a:endParaRPr lang="en-CA"/>
          </a:p>
        </p:txBody>
      </p:sp>
    </p:spTree>
    <p:extLst>
      <p:ext uri="{BB962C8B-B14F-4D97-AF65-F5344CB8AC3E}">
        <p14:creationId xmlns:p14="http://schemas.microsoft.com/office/powerpoint/2010/main" val="303399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summary slide</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35</a:t>
            </a:fld>
            <a:endParaRPr lang="en-CA"/>
          </a:p>
        </p:txBody>
      </p:sp>
    </p:spTree>
    <p:extLst>
      <p:ext uri="{BB962C8B-B14F-4D97-AF65-F5344CB8AC3E}">
        <p14:creationId xmlns:p14="http://schemas.microsoft.com/office/powerpoint/2010/main" val="292698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given the prevalence of sexual conflict across many animal systems and its clear impact on evolution.. the overarching goal of my research is to</a:t>
            </a:r>
            <a:r>
              <a:rPr lang="en-CA" sz="1200" dirty="0">
                <a:latin typeface="Helvetica" panose="020B0604020202020204" pitchFamily="34" charset="0"/>
                <a:cs typeface="Helvetica" panose="020B0604020202020204" pitchFamily="34" charset="0"/>
              </a:rPr>
              <a:t> study the sexual dynamics and behaviours of a model system with extreme sexual conflict.</a:t>
            </a:r>
            <a:br>
              <a:rPr lang="en-CA" dirty="0"/>
            </a:br>
            <a:br>
              <a:rPr lang="en-CA" dirty="0"/>
            </a:br>
            <a:r>
              <a:rPr lang="en-CA" dirty="0"/>
              <a:t>Which is why we turn to bedbugs as they’re famous for having intense sexual conflict since they always reproduce through traumatic insemination. </a:t>
            </a:r>
            <a:br>
              <a:rPr lang="en-CA" dirty="0"/>
            </a:br>
            <a:br>
              <a:rPr lang="en-CA" dirty="0"/>
            </a:br>
            <a:r>
              <a:rPr lang="en-CA" dirty="0"/>
              <a:t>Traumatic insemination is when the male bypasses the female’s reproductive tract, pierces her abdomen and deposits sperm straight into her body cavity and there’s data suggesting that repeat inseminations are highly costly to females.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6</a:t>
            </a:fld>
            <a:endParaRPr lang="en-CA"/>
          </a:p>
        </p:txBody>
      </p:sp>
    </p:spTree>
    <p:extLst>
      <p:ext uri="{BB962C8B-B14F-4D97-AF65-F5344CB8AC3E}">
        <p14:creationId xmlns:p14="http://schemas.microsoft.com/office/powerpoint/2010/main" val="154574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first thing we did to study their sexual dynamics, we developed a naturalistic arena to observe individually marked bed bugs as shown here</a:t>
            </a:r>
            <a:br>
              <a:rPr lang="en-CA" dirty="0"/>
            </a:br>
            <a:r>
              <a:rPr lang="en-CA" dirty="0"/>
              <a:t> </a:t>
            </a:r>
            <a:br>
              <a:rPr lang="en-CA" dirty="0"/>
            </a:br>
            <a:r>
              <a:rPr lang="en-CA" dirty="0"/>
              <a:t>In this arena, the bed bugs are allowed to freely roam between several high-quality shelters and also feed from our “artificial host”</a:t>
            </a:r>
            <a:br>
              <a:rPr lang="en-CA" dirty="0"/>
            </a:br>
            <a:br>
              <a:rPr lang="en-CA" dirty="0"/>
            </a:br>
            <a:r>
              <a:rPr lang="en-CA" dirty="0"/>
              <a:t>By observing the groups of bed bugs continuously for six days and recording </a:t>
            </a:r>
            <a:r>
              <a:rPr lang="en-CA" b="1" dirty="0"/>
              <a:t>all </a:t>
            </a:r>
            <a:r>
              <a:rPr lang="en-CA" b="0" dirty="0"/>
              <a:t>sexual interactions, we were able to gain some </a:t>
            </a:r>
            <a:r>
              <a:rPr lang="en-CA" dirty="0"/>
              <a:t>compelling insights that then inspired further experiments…</a:t>
            </a:r>
          </a:p>
        </p:txBody>
      </p:sp>
      <p:sp>
        <p:nvSpPr>
          <p:cNvPr id="4" name="Slide Number Placeholder 3"/>
          <p:cNvSpPr>
            <a:spLocks noGrp="1"/>
          </p:cNvSpPr>
          <p:nvPr>
            <p:ph type="sldNum" sz="quarter" idx="5"/>
          </p:nvPr>
        </p:nvSpPr>
        <p:spPr/>
        <p:txBody>
          <a:bodyPr/>
          <a:lstStyle/>
          <a:p>
            <a:fld id="{0C279682-3122-4788-9D93-BB32A9AE4F0C}" type="slidenum">
              <a:rPr lang="en-CA" smtClean="0"/>
              <a:t>7</a:t>
            </a:fld>
            <a:endParaRPr lang="en-CA"/>
          </a:p>
        </p:txBody>
      </p:sp>
    </p:spTree>
    <p:extLst>
      <p:ext uri="{BB962C8B-B14F-4D97-AF65-F5344CB8AC3E}">
        <p14:creationId xmlns:p14="http://schemas.microsoft.com/office/powerpoint/2010/main" val="190792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8</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9</a:t>
            </a:fld>
            <a:endParaRPr lang="en-CA"/>
          </a:p>
        </p:txBody>
      </p:sp>
    </p:spTree>
    <p:extLst>
      <p:ext uri="{BB962C8B-B14F-4D97-AF65-F5344CB8AC3E}">
        <p14:creationId xmlns:p14="http://schemas.microsoft.com/office/powerpoint/2010/main" val="3220189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10</a:t>
            </a:fld>
            <a:endParaRPr lang="en-CA"/>
          </a:p>
        </p:txBody>
      </p:sp>
    </p:spTree>
    <p:extLst>
      <p:ext uri="{BB962C8B-B14F-4D97-AF65-F5344CB8AC3E}">
        <p14:creationId xmlns:p14="http://schemas.microsoft.com/office/powerpoint/2010/main" val="39029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found that not all insemination attempts, or mounts, led to insemination.. so while females were getting mounted roughly 4-5 times a day, they only got insemination around once a day.</a:t>
            </a:r>
            <a:br>
              <a:rPr lang="en-CA" dirty="0"/>
            </a:br>
            <a:br>
              <a:rPr lang="en-CA" dirty="0"/>
            </a:br>
            <a:r>
              <a:rPr lang="en-CA" dirty="0"/>
              <a:t>So obviously we questioned why this is the case and specifically, whether this pattern is driven by male choice or female avoidance… </a:t>
            </a:r>
          </a:p>
        </p:txBody>
      </p:sp>
      <p:sp>
        <p:nvSpPr>
          <p:cNvPr id="4" name="Slide Number Placeholder 3"/>
          <p:cNvSpPr>
            <a:spLocks noGrp="1"/>
          </p:cNvSpPr>
          <p:nvPr>
            <p:ph type="sldNum" sz="quarter" idx="5"/>
          </p:nvPr>
        </p:nvSpPr>
        <p:spPr/>
        <p:txBody>
          <a:bodyPr/>
          <a:lstStyle/>
          <a:p>
            <a:fld id="{60A20BEA-B275-4A2B-8064-3418A2384C7E}" type="slidenum">
              <a:rPr lang="en-CA" smtClean="0"/>
              <a:t>13</a:t>
            </a:fld>
            <a:endParaRPr lang="en-CA"/>
          </a:p>
        </p:txBody>
      </p:sp>
    </p:spTree>
    <p:extLst>
      <p:ext uri="{BB962C8B-B14F-4D97-AF65-F5344CB8AC3E}">
        <p14:creationId xmlns:p14="http://schemas.microsoft.com/office/powerpoint/2010/main" val="2233269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dirty="0"/>
              <a:t>And so in other words we hypothesized that female mating status would affect both female avoidance and male rejection behaviour and decided to critically test this by experimentally manipulating female insemination status. </a:t>
            </a:r>
            <a:br>
              <a:rPr lang="en-CA" sz="1600" dirty="0"/>
            </a:br>
            <a:br>
              <a:rPr lang="en-CA" sz="1600" dirty="0"/>
            </a:br>
            <a:r>
              <a:rPr lang="en-CA" sz="1600" dirty="0"/>
              <a:t>To do this, we once again observed groups of 24 mixed sex adult bedbugs except this time, 6 of the females were experimentally manipulated to be recently inseminated while 6 were left as distantly inseminated. </a:t>
            </a:r>
            <a:br>
              <a:rPr lang="en-CA" dirty="0"/>
            </a:br>
            <a:br>
              <a:rPr lang="en-CA" dirty="0"/>
            </a:br>
            <a:r>
              <a:rPr lang="en-CA" dirty="0"/>
              <a:t>How we did this was mate the recently inseminated females two days prior and immediately before the observation period while distantly inseminated females were only mated two days prior. </a:t>
            </a:r>
            <a:br>
              <a:rPr lang="en-CA" dirty="0"/>
            </a:br>
            <a:br>
              <a:rPr lang="en-CA" dirty="0"/>
            </a:br>
            <a:r>
              <a:rPr lang="en-CA" dirty="0"/>
              <a:t>And in total we ran 5 replicates resulting in 30 females per treatment. </a:t>
            </a:r>
          </a:p>
        </p:txBody>
      </p:sp>
      <p:sp>
        <p:nvSpPr>
          <p:cNvPr id="4" name="Slide Number Placeholder 3"/>
          <p:cNvSpPr>
            <a:spLocks noGrp="1"/>
          </p:cNvSpPr>
          <p:nvPr>
            <p:ph type="sldNum" sz="quarter" idx="5"/>
          </p:nvPr>
        </p:nvSpPr>
        <p:spPr/>
        <p:txBody>
          <a:bodyPr/>
          <a:lstStyle/>
          <a:p>
            <a:fld id="{60A20BEA-B275-4A2B-8064-3418A2384C7E}" type="slidenum">
              <a:rPr lang="en-CA" smtClean="0"/>
              <a:t>14</a:t>
            </a:fld>
            <a:endParaRPr lang="en-CA"/>
          </a:p>
        </p:txBody>
      </p:sp>
    </p:spTree>
    <p:extLst>
      <p:ext uri="{BB962C8B-B14F-4D97-AF65-F5344CB8AC3E}">
        <p14:creationId xmlns:p14="http://schemas.microsoft.com/office/powerpoint/2010/main" val="608666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358E-B8E5-F6F2-440D-B7943996E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D4CACB-3D4C-8B81-E6EB-33336EC5C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0A4043-9ED7-E64D-0768-7FBF6D18DEAD}"/>
              </a:ext>
            </a:extLst>
          </p:cNvPr>
          <p:cNvSpPr>
            <a:spLocks noGrp="1"/>
          </p:cNvSpPr>
          <p:nvPr>
            <p:ph type="dt" sz="half" idx="10"/>
          </p:nvPr>
        </p:nvSpPr>
        <p:spPr/>
        <p:txBody>
          <a:bodyPr/>
          <a:lstStyle/>
          <a:p>
            <a:fld id="{9761AE82-BF9D-485F-A09E-A25FB30A055A}" type="datetimeFigureOut">
              <a:rPr lang="en-CA" smtClean="0"/>
              <a:t>2022-07-11</a:t>
            </a:fld>
            <a:endParaRPr lang="en-CA"/>
          </a:p>
        </p:txBody>
      </p:sp>
      <p:sp>
        <p:nvSpPr>
          <p:cNvPr id="5" name="Footer Placeholder 4">
            <a:extLst>
              <a:ext uri="{FF2B5EF4-FFF2-40B4-BE49-F238E27FC236}">
                <a16:creationId xmlns:a16="http://schemas.microsoft.com/office/drawing/2014/main" id="{2B4EFD52-C683-B664-41DE-FF82693FA2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88CC6A-96B3-67E9-9D6E-44B53FBCE46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715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04A-B7B6-FC8E-CF06-91228DAA375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792E0A-D871-8E3A-805A-14F9E4190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CD19E9-89F0-ECC0-85E5-5B22D5AA1C0D}"/>
              </a:ext>
            </a:extLst>
          </p:cNvPr>
          <p:cNvSpPr>
            <a:spLocks noGrp="1"/>
          </p:cNvSpPr>
          <p:nvPr>
            <p:ph type="dt" sz="half" idx="10"/>
          </p:nvPr>
        </p:nvSpPr>
        <p:spPr/>
        <p:txBody>
          <a:bodyPr/>
          <a:lstStyle/>
          <a:p>
            <a:fld id="{9761AE82-BF9D-485F-A09E-A25FB30A055A}" type="datetimeFigureOut">
              <a:rPr lang="en-CA" smtClean="0"/>
              <a:t>2022-07-11</a:t>
            </a:fld>
            <a:endParaRPr lang="en-CA"/>
          </a:p>
        </p:txBody>
      </p:sp>
      <p:sp>
        <p:nvSpPr>
          <p:cNvPr id="5" name="Footer Placeholder 4">
            <a:extLst>
              <a:ext uri="{FF2B5EF4-FFF2-40B4-BE49-F238E27FC236}">
                <a16:creationId xmlns:a16="http://schemas.microsoft.com/office/drawing/2014/main" id="{ADBC9B2B-81CC-5F24-92BB-727DEDE933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5AC927-2EBF-370E-85C2-AC3377472EF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31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E9041-2679-3C63-3844-9396DC2A82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0C0259-2BD4-579E-6ED2-2AB7E51BD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2C25AE-83C2-5EC0-45A3-2C233DB47B8A}"/>
              </a:ext>
            </a:extLst>
          </p:cNvPr>
          <p:cNvSpPr>
            <a:spLocks noGrp="1"/>
          </p:cNvSpPr>
          <p:nvPr>
            <p:ph type="dt" sz="half" idx="10"/>
          </p:nvPr>
        </p:nvSpPr>
        <p:spPr/>
        <p:txBody>
          <a:bodyPr/>
          <a:lstStyle/>
          <a:p>
            <a:fld id="{9761AE82-BF9D-485F-A09E-A25FB30A055A}" type="datetimeFigureOut">
              <a:rPr lang="en-CA" smtClean="0"/>
              <a:t>2022-07-11</a:t>
            </a:fld>
            <a:endParaRPr lang="en-CA"/>
          </a:p>
        </p:txBody>
      </p:sp>
      <p:sp>
        <p:nvSpPr>
          <p:cNvPr id="5" name="Footer Placeholder 4">
            <a:extLst>
              <a:ext uri="{FF2B5EF4-FFF2-40B4-BE49-F238E27FC236}">
                <a16:creationId xmlns:a16="http://schemas.microsoft.com/office/drawing/2014/main" id="{98236329-5EA4-342C-CDB6-3C6B545501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104B76-F01F-FA15-35AF-50C0F9D1B810}"/>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3826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C557-4391-3C1E-97DB-EE0329C7FE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680454-CCC0-67BA-F02A-4AFDE6DF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5F7C6B-E540-7A1A-B341-793896ADF2AB}"/>
              </a:ext>
            </a:extLst>
          </p:cNvPr>
          <p:cNvSpPr>
            <a:spLocks noGrp="1"/>
          </p:cNvSpPr>
          <p:nvPr>
            <p:ph type="dt" sz="half" idx="10"/>
          </p:nvPr>
        </p:nvSpPr>
        <p:spPr/>
        <p:txBody>
          <a:bodyPr/>
          <a:lstStyle/>
          <a:p>
            <a:fld id="{9761AE82-BF9D-485F-A09E-A25FB30A055A}" type="datetimeFigureOut">
              <a:rPr lang="en-CA" smtClean="0"/>
              <a:t>2022-07-11</a:t>
            </a:fld>
            <a:endParaRPr lang="en-CA"/>
          </a:p>
        </p:txBody>
      </p:sp>
      <p:sp>
        <p:nvSpPr>
          <p:cNvPr id="5" name="Footer Placeholder 4">
            <a:extLst>
              <a:ext uri="{FF2B5EF4-FFF2-40B4-BE49-F238E27FC236}">
                <a16:creationId xmlns:a16="http://schemas.microsoft.com/office/drawing/2014/main" id="{B4A2460B-F912-2636-4A42-617B236BE0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5421C9-2657-6ED4-BF3D-22A55D2133A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2011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2AAE-1E36-D1F4-A24A-63BA83E0B1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E128D22-9036-FC10-2349-323A5D2699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D9EF5-0A35-620F-DE0A-32109F489E58}"/>
              </a:ext>
            </a:extLst>
          </p:cNvPr>
          <p:cNvSpPr>
            <a:spLocks noGrp="1"/>
          </p:cNvSpPr>
          <p:nvPr>
            <p:ph type="dt" sz="half" idx="10"/>
          </p:nvPr>
        </p:nvSpPr>
        <p:spPr/>
        <p:txBody>
          <a:bodyPr/>
          <a:lstStyle/>
          <a:p>
            <a:fld id="{9761AE82-BF9D-485F-A09E-A25FB30A055A}" type="datetimeFigureOut">
              <a:rPr lang="en-CA" smtClean="0"/>
              <a:t>2022-07-11</a:t>
            </a:fld>
            <a:endParaRPr lang="en-CA"/>
          </a:p>
        </p:txBody>
      </p:sp>
      <p:sp>
        <p:nvSpPr>
          <p:cNvPr id="5" name="Footer Placeholder 4">
            <a:extLst>
              <a:ext uri="{FF2B5EF4-FFF2-40B4-BE49-F238E27FC236}">
                <a16:creationId xmlns:a16="http://schemas.microsoft.com/office/drawing/2014/main" id="{37F789B1-F30C-4BD7-AB97-059A4E5CD8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4C3DB4-3C7A-53D9-66FC-6C03DE6C31E3}"/>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00982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F39D-D0CE-04CF-DDDC-7DD9FCB87D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E89158-5379-62EB-29A5-BBAC4DE0D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6DA04DF-6464-22D5-BC97-B2A579F4C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DD4E0C4-6D46-25D6-D3B6-037ACCFBABDE}"/>
              </a:ext>
            </a:extLst>
          </p:cNvPr>
          <p:cNvSpPr>
            <a:spLocks noGrp="1"/>
          </p:cNvSpPr>
          <p:nvPr>
            <p:ph type="dt" sz="half" idx="10"/>
          </p:nvPr>
        </p:nvSpPr>
        <p:spPr/>
        <p:txBody>
          <a:bodyPr/>
          <a:lstStyle/>
          <a:p>
            <a:fld id="{9761AE82-BF9D-485F-A09E-A25FB30A055A}" type="datetimeFigureOut">
              <a:rPr lang="en-CA" smtClean="0"/>
              <a:t>2022-07-11</a:t>
            </a:fld>
            <a:endParaRPr lang="en-CA"/>
          </a:p>
        </p:txBody>
      </p:sp>
      <p:sp>
        <p:nvSpPr>
          <p:cNvPr id="6" name="Footer Placeholder 5">
            <a:extLst>
              <a:ext uri="{FF2B5EF4-FFF2-40B4-BE49-F238E27FC236}">
                <a16:creationId xmlns:a16="http://schemas.microsoft.com/office/drawing/2014/main" id="{EE47520E-3ACE-51A2-F2E8-26BD742E050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2ECC01-4F36-F01B-B4E4-61960898203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29437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1869-C93D-F0DE-03A0-E3B26A87301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846FA2-A1C2-F17C-82AF-4E97D0B01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3E1D1-A7B6-0A5F-C8EF-7D4816718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9B9877B-7054-D67C-5FED-CD0D1DB9B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90332-076B-0F74-9924-552D84132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6DAA9A2-265D-3347-6743-376676CECEA6}"/>
              </a:ext>
            </a:extLst>
          </p:cNvPr>
          <p:cNvSpPr>
            <a:spLocks noGrp="1"/>
          </p:cNvSpPr>
          <p:nvPr>
            <p:ph type="dt" sz="half" idx="10"/>
          </p:nvPr>
        </p:nvSpPr>
        <p:spPr/>
        <p:txBody>
          <a:bodyPr/>
          <a:lstStyle/>
          <a:p>
            <a:fld id="{9761AE82-BF9D-485F-A09E-A25FB30A055A}" type="datetimeFigureOut">
              <a:rPr lang="en-CA" smtClean="0"/>
              <a:t>2022-07-11</a:t>
            </a:fld>
            <a:endParaRPr lang="en-CA"/>
          </a:p>
        </p:txBody>
      </p:sp>
      <p:sp>
        <p:nvSpPr>
          <p:cNvPr id="8" name="Footer Placeholder 7">
            <a:extLst>
              <a:ext uri="{FF2B5EF4-FFF2-40B4-BE49-F238E27FC236}">
                <a16:creationId xmlns:a16="http://schemas.microsoft.com/office/drawing/2014/main" id="{BA206467-2A3C-02D4-70DA-2827B545DE1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0D8E9BD-7C90-D93D-D9E9-152B1547F822}"/>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45969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B5CC-8CF0-F327-1A26-6BF94C9070E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DF4AB0-4F15-231D-B20A-80233B4F206A}"/>
              </a:ext>
            </a:extLst>
          </p:cNvPr>
          <p:cNvSpPr>
            <a:spLocks noGrp="1"/>
          </p:cNvSpPr>
          <p:nvPr>
            <p:ph type="dt" sz="half" idx="10"/>
          </p:nvPr>
        </p:nvSpPr>
        <p:spPr/>
        <p:txBody>
          <a:bodyPr/>
          <a:lstStyle/>
          <a:p>
            <a:fld id="{9761AE82-BF9D-485F-A09E-A25FB30A055A}" type="datetimeFigureOut">
              <a:rPr lang="en-CA" smtClean="0"/>
              <a:t>2022-07-11</a:t>
            </a:fld>
            <a:endParaRPr lang="en-CA"/>
          </a:p>
        </p:txBody>
      </p:sp>
      <p:sp>
        <p:nvSpPr>
          <p:cNvPr id="4" name="Footer Placeholder 3">
            <a:extLst>
              <a:ext uri="{FF2B5EF4-FFF2-40B4-BE49-F238E27FC236}">
                <a16:creationId xmlns:a16="http://schemas.microsoft.com/office/drawing/2014/main" id="{FF20FB7A-2279-3F43-95E0-E0F91BFBCA7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03778A-0D13-5831-FF5B-D66DB0BE0E9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54080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167617-4647-CE7B-345B-B1A0850086B6}"/>
              </a:ext>
            </a:extLst>
          </p:cNvPr>
          <p:cNvSpPr>
            <a:spLocks noGrp="1"/>
          </p:cNvSpPr>
          <p:nvPr>
            <p:ph type="dt" sz="half" idx="10"/>
          </p:nvPr>
        </p:nvSpPr>
        <p:spPr/>
        <p:txBody>
          <a:bodyPr/>
          <a:lstStyle/>
          <a:p>
            <a:fld id="{9761AE82-BF9D-485F-A09E-A25FB30A055A}" type="datetimeFigureOut">
              <a:rPr lang="en-CA" smtClean="0"/>
              <a:t>2022-07-11</a:t>
            </a:fld>
            <a:endParaRPr lang="en-CA"/>
          </a:p>
        </p:txBody>
      </p:sp>
      <p:sp>
        <p:nvSpPr>
          <p:cNvPr id="3" name="Footer Placeholder 2">
            <a:extLst>
              <a:ext uri="{FF2B5EF4-FFF2-40B4-BE49-F238E27FC236}">
                <a16:creationId xmlns:a16="http://schemas.microsoft.com/office/drawing/2014/main" id="{753A3359-CDD2-66FF-F939-669D708D469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E411318-101E-3825-5BBF-8FC58A45126D}"/>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758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5938-ECBC-ACED-3BFE-E6C9F22EF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7C0C80-2BF1-D345-BB5D-37C051B23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370047C-2737-5341-9E48-9AEFEEF3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0E251-E571-A8AB-DAC3-CF4EA65F8E5C}"/>
              </a:ext>
            </a:extLst>
          </p:cNvPr>
          <p:cNvSpPr>
            <a:spLocks noGrp="1"/>
          </p:cNvSpPr>
          <p:nvPr>
            <p:ph type="dt" sz="half" idx="10"/>
          </p:nvPr>
        </p:nvSpPr>
        <p:spPr/>
        <p:txBody>
          <a:bodyPr/>
          <a:lstStyle/>
          <a:p>
            <a:fld id="{9761AE82-BF9D-485F-A09E-A25FB30A055A}" type="datetimeFigureOut">
              <a:rPr lang="en-CA" smtClean="0"/>
              <a:t>2022-07-11</a:t>
            </a:fld>
            <a:endParaRPr lang="en-CA"/>
          </a:p>
        </p:txBody>
      </p:sp>
      <p:sp>
        <p:nvSpPr>
          <p:cNvPr id="6" name="Footer Placeholder 5">
            <a:extLst>
              <a:ext uri="{FF2B5EF4-FFF2-40B4-BE49-F238E27FC236}">
                <a16:creationId xmlns:a16="http://schemas.microsoft.com/office/drawing/2014/main" id="{6CD2AC1F-13E9-B29F-4D75-95AB6D5A7D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CDDC583-B14C-6E17-E0A4-0B38BC8168BB}"/>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9067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7F8A-F85F-B42D-BC0D-B24DA4407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9EEC56-6B02-B116-DC42-6B0175312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DD80CCD-A74E-8AB3-E1B9-2BE80C993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818445-322F-2A27-2AEB-5065FB7C4550}"/>
              </a:ext>
            </a:extLst>
          </p:cNvPr>
          <p:cNvSpPr>
            <a:spLocks noGrp="1"/>
          </p:cNvSpPr>
          <p:nvPr>
            <p:ph type="dt" sz="half" idx="10"/>
          </p:nvPr>
        </p:nvSpPr>
        <p:spPr/>
        <p:txBody>
          <a:bodyPr/>
          <a:lstStyle/>
          <a:p>
            <a:fld id="{9761AE82-BF9D-485F-A09E-A25FB30A055A}" type="datetimeFigureOut">
              <a:rPr lang="en-CA" smtClean="0"/>
              <a:t>2022-07-11</a:t>
            </a:fld>
            <a:endParaRPr lang="en-CA"/>
          </a:p>
        </p:txBody>
      </p:sp>
      <p:sp>
        <p:nvSpPr>
          <p:cNvPr id="6" name="Footer Placeholder 5">
            <a:extLst>
              <a:ext uri="{FF2B5EF4-FFF2-40B4-BE49-F238E27FC236}">
                <a16:creationId xmlns:a16="http://schemas.microsoft.com/office/drawing/2014/main" id="{90D703D2-17E8-A740-6C6B-AC9714E217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DE3B24-8A7F-491D-F338-B31FADB7C5F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67975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15C62-10AE-F9C6-B9BE-474722C13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B55366-5674-E80B-50D6-DA37C1929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D8DB67-6CC7-71D3-AA72-CE97F101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61AE82-BF9D-485F-A09E-A25FB30A055A}" type="datetimeFigureOut">
              <a:rPr lang="en-CA" smtClean="0"/>
              <a:t>2022-07-11</a:t>
            </a:fld>
            <a:endParaRPr lang="en-CA"/>
          </a:p>
        </p:txBody>
      </p:sp>
      <p:sp>
        <p:nvSpPr>
          <p:cNvPr id="5" name="Footer Placeholder 4">
            <a:extLst>
              <a:ext uri="{FF2B5EF4-FFF2-40B4-BE49-F238E27FC236}">
                <a16:creationId xmlns:a16="http://schemas.microsoft.com/office/drawing/2014/main" id="{0B924981-5758-4C77-531B-C2AFC4299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AACD45-E4EF-7D64-C6EE-EFD1B2891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BA580-F5E9-4239-8FC3-740B96EFA39B}" type="slidenum">
              <a:rPr lang="en-CA" smtClean="0"/>
              <a:t>‹#›</a:t>
            </a:fld>
            <a:endParaRPr lang="en-CA"/>
          </a:p>
        </p:txBody>
      </p:sp>
    </p:spTree>
    <p:extLst>
      <p:ext uri="{BB962C8B-B14F-4D97-AF65-F5344CB8AC3E}">
        <p14:creationId xmlns:p14="http://schemas.microsoft.com/office/powerpoint/2010/main" val="207538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bin"/><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2.svg"/><Relationship Id="rId3" Type="http://schemas.openxmlformats.org/officeDocument/2006/relationships/oleObject" Target="../embeddings/oleObject2.bin"/><Relationship Id="rId7" Type="http://schemas.openxmlformats.org/officeDocument/2006/relationships/image" Target="../media/image27.wmf"/><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30.svg"/><Relationship Id="rId5" Type="http://schemas.openxmlformats.org/officeDocument/2006/relationships/image" Target="../media/image2.png"/><Relationship Id="rId10" Type="http://schemas.openxmlformats.org/officeDocument/2006/relationships/image" Target="../media/image29.png"/><Relationship Id="rId4" Type="http://schemas.openxmlformats.org/officeDocument/2006/relationships/image" Target="../media/image26.wmf"/><Relationship Id="rId9" Type="http://schemas.openxmlformats.org/officeDocument/2006/relationships/image" Target="../media/image28.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38.png"/><Relationship Id="rId7" Type="http://schemas.openxmlformats.org/officeDocument/2006/relationships/oleObject" Target="../embeddings/oleObject6.bin"/><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oleObject" Target="../embeddings/oleObject5.bin"/><Relationship Id="rId9" Type="http://schemas.openxmlformats.org/officeDocument/2006/relationships/image" Target="../media/image42.emf"/></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jpeg"/><Relationship Id="rId12"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jpeg"/><Relationship Id="rId11" Type="http://schemas.microsoft.com/office/2007/relationships/hdphoto" Target="../media/hdphoto4.wdp"/><Relationship Id="rId5" Type="http://schemas.openxmlformats.org/officeDocument/2006/relationships/image" Target="../media/image47.jpeg"/><Relationship Id="rId10" Type="http://schemas.openxmlformats.org/officeDocument/2006/relationships/image" Target="../media/image51.png"/><Relationship Id="rId4" Type="http://schemas.openxmlformats.org/officeDocument/2006/relationships/image" Target="../media/image32.svg"/><Relationship Id="rId9"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1.pn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56.png"/><Relationship Id="rId5" Type="http://schemas.openxmlformats.org/officeDocument/2006/relationships/image" Target="../media/image29.png"/><Relationship Id="rId10" Type="http://schemas.openxmlformats.org/officeDocument/2006/relationships/image" Target="../media/image55.png"/><Relationship Id="rId4" Type="http://schemas.openxmlformats.org/officeDocument/2006/relationships/image" Target="../media/image32.sv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32.svg"/><Relationship Id="rId7" Type="http://schemas.openxmlformats.org/officeDocument/2006/relationships/image" Target="../media/image54.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0.sv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5.png"/><Relationship Id="rId7"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46.png"/><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jpg"/><Relationship Id="rId10" Type="http://schemas.openxmlformats.org/officeDocument/2006/relationships/image" Target="../media/image72.png"/><Relationship Id="rId4" Type="http://schemas.openxmlformats.org/officeDocument/2006/relationships/image" Target="../media/image5.pn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AF8CEDA3-90DA-40F5-88CC-64A4F5A5AF1A}"/>
              </a:ext>
            </a:extLst>
          </p:cNvPr>
          <p:cNvGraphicFramePr>
            <a:graphicFrameLocks noChangeAspect="1"/>
          </p:cNvGraphicFramePr>
          <p:nvPr/>
        </p:nvGraphicFramePr>
        <p:xfrm>
          <a:off x="0" y="3506770"/>
          <a:ext cx="4507706" cy="3267547"/>
        </p:xfrm>
        <a:graphic>
          <a:graphicData uri="http://schemas.openxmlformats.org/presentationml/2006/ole">
            <mc:AlternateContent xmlns:mc="http://schemas.openxmlformats.org/markup-compatibility/2006">
              <mc:Choice xmlns:v="urn:schemas-microsoft-com:vml" Requires="v">
                <p:oleObj name="Bitmap Image" r:id="rId3" imgW="1990800" imgH="1442880" progId="Paint.Picture">
                  <p:embed/>
                </p:oleObj>
              </mc:Choice>
              <mc:Fallback>
                <p:oleObj name="Bitmap Image" r:id="rId3" imgW="1990800" imgH="1442880" progId="Paint.Picture">
                  <p:embed/>
                  <p:pic>
                    <p:nvPicPr>
                      <p:cNvPr id="7" name="Object 6">
                        <a:extLst>
                          <a:ext uri="{FF2B5EF4-FFF2-40B4-BE49-F238E27FC236}">
                            <a16:creationId xmlns:a16="http://schemas.microsoft.com/office/drawing/2014/main" id="{AF8CEDA3-90DA-40F5-88CC-64A4F5A5AF1A}"/>
                          </a:ext>
                        </a:extLst>
                      </p:cNvPr>
                      <p:cNvPicPr/>
                      <p:nvPr/>
                    </p:nvPicPr>
                    <p:blipFill>
                      <a:blip r:embed="rId4"/>
                      <a:stretch>
                        <a:fillRect/>
                      </a:stretch>
                    </p:blipFill>
                    <p:spPr>
                      <a:xfrm>
                        <a:off x="0" y="3506770"/>
                        <a:ext cx="4507706" cy="326754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7FCA240-F69F-421C-8A0A-B8134FF4CC66}"/>
              </a:ext>
            </a:extLst>
          </p:cNvPr>
          <p:cNvSpPr txBox="1"/>
          <p:nvPr/>
        </p:nvSpPr>
        <p:spPr>
          <a:xfrm>
            <a:off x="291119" y="2044005"/>
            <a:ext cx="11609761" cy="1384995"/>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Sexual conflict and sexual networks in bed bugs: </a:t>
            </a:r>
            <a:br>
              <a:rPr lang="en-US" sz="2800" b="1"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Mate choice, sperm competition, and the fitness cost of </a:t>
            </a:r>
          </a:p>
          <a:p>
            <a:pPr algn="ctr"/>
            <a:r>
              <a:rPr lang="en-US" sz="2800" dirty="0">
                <a:latin typeface="Helvetica" panose="020B0604020202020204" pitchFamily="34" charset="0"/>
                <a:cs typeface="Helvetica" panose="020B0604020202020204" pitchFamily="34" charset="0"/>
              </a:rPr>
              <a:t>traumatic insemination</a:t>
            </a:r>
            <a:endParaRPr lang="en-CA" sz="2800"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1E6CC7EF-9F2A-4923-8849-729A5DA5DA21}"/>
              </a:ext>
            </a:extLst>
          </p:cNvPr>
          <p:cNvPicPr>
            <a:picLocks noChangeAspect="1"/>
          </p:cNvPicPr>
          <p:nvPr/>
        </p:nvPicPr>
        <p:blipFill>
          <a:blip r:embed="rId5"/>
          <a:stretch>
            <a:fillRect/>
          </a:stretch>
        </p:blipFill>
        <p:spPr>
          <a:xfrm rot="21012296">
            <a:off x="9434515" y="3455278"/>
            <a:ext cx="949744" cy="996894"/>
          </a:xfrm>
          <a:prstGeom prst="rect">
            <a:avLst/>
          </a:prstGeom>
        </p:spPr>
      </p:pic>
      <p:sp>
        <p:nvSpPr>
          <p:cNvPr id="12" name="TextBox 11">
            <a:extLst>
              <a:ext uri="{FF2B5EF4-FFF2-40B4-BE49-F238E27FC236}">
                <a16:creationId xmlns:a16="http://schemas.microsoft.com/office/drawing/2014/main" id="{884FDFA1-A708-403F-B857-6027D5C5A421}"/>
              </a:ext>
            </a:extLst>
          </p:cNvPr>
          <p:cNvSpPr txBox="1"/>
          <p:nvPr/>
        </p:nvSpPr>
        <p:spPr>
          <a:xfrm>
            <a:off x="178977" y="3700646"/>
            <a:ext cx="11609761" cy="523220"/>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Janice Yan and Reuven Dukas</a:t>
            </a:r>
            <a:endParaRPr lang="en-CA" sz="2800" b="1" dirty="0">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15E6EF0A-5EC3-496D-95A8-86FB98F5806D}"/>
              </a:ext>
            </a:extLst>
          </p:cNvPr>
          <p:cNvPicPr>
            <a:picLocks noChangeAspect="1"/>
          </p:cNvPicPr>
          <p:nvPr/>
        </p:nvPicPr>
        <p:blipFill>
          <a:blip r:embed="rId6"/>
          <a:stretch>
            <a:fillRect/>
          </a:stretch>
        </p:blipFill>
        <p:spPr>
          <a:xfrm rot="591291">
            <a:off x="10773490" y="4317870"/>
            <a:ext cx="937260" cy="992124"/>
          </a:xfrm>
          <a:prstGeom prst="rect">
            <a:avLst/>
          </a:prstGeom>
        </p:spPr>
      </p:pic>
      <p:pic>
        <p:nvPicPr>
          <p:cNvPr id="4" name="Picture 3">
            <a:extLst>
              <a:ext uri="{FF2B5EF4-FFF2-40B4-BE49-F238E27FC236}">
                <a16:creationId xmlns:a16="http://schemas.microsoft.com/office/drawing/2014/main" id="{A9CF2DEF-B28C-49E5-8993-29152B68E70E}"/>
              </a:ext>
            </a:extLst>
          </p:cNvPr>
          <p:cNvPicPr>
            <a:picLocks noChangeAspect="1"/>
          </p:cNvPicPr>
          <p:nvPr/>
        </p:nvPicPr>
        <p:blipFill>
          <a:blip r:embed="rId7"/>
          <a:stretch>
            <a:fillRect/>
          </a:stretch>
        </p:blipFill>
        <p:spPr>
          <a:xfrm>
            <a:off x="9959977" y="5425115"/>
            <a:ext cx="1004316" cy="993648"/>
          </a:xfrm>
          <a:prstGeom prst="rect">
            <a:avLst/>
          </a:prstGeom>
        </p:spPr>
      </p:pic>
      <p:pic>
        <p:nvPicPr>
          <p:cNvPr id="8" name="Picture 8" descr="Image result for mcmaster university logo">
            <a:extLst>
              <a:ext uri="{FF2B5EF4-FFF2-40B4-BE49-F238E27FC236}">
                <a16:creationId xmlns:a16="http://schemas.microsoft.com/office/drawing/2014/main" id="{A6E5C014-03F4-8089-F7A3-D04EC1FAA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5434" y="115029"/>
            <a:ext cx="2482626" cy="143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44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selectively aggregate with other females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00858" y="1054863"/>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00858" y="3815419"/>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9999875" y="2484863"/>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29193" y="3537371"/>
            <a:ext cx="2202570" cy="1200329"/>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28403" y="1761540"/>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15164" y="4804818"/>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52" name="Rectangle 51">
            <a:extLst>
              <a:ext uri="{FF2B5EF4-FFF2-40B4-BE49-F238E27FC236}">
                <a16:creationId xmlns:a16="http://schemas.microsoft.com/office/drawing/2014/main" id="{CB59CB48-EBFD-A5B1-9FC1-DA66FA87C68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265103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EB5B0-0432-80F6-CE50-F574F443AC5A}"/>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We tested the social preferences of females in isolation</a:t>
            </a:r>
          </a:p>
        </p:txBody>
      </p:sp>
      <p:grpSp>
        <p:nvGrpSpPr>
          <p:cNvPr id="28" name="Group 27">
            <a:extLst>
              <a:ext uri="{FF2B5EF4-FFF2-40B4-BE49-F238E27FC236}">
                <a16:creationId xmlns:a16="http://schemas.microsoft.com/office/drawing/2014/main" id="{AC65B2F7-0B6E-3F43-E99B-D6E216877CC0}"/>
              </a:ext>
            </a:extLst>
          </p:cNvPr>
          <p:cNvGrpSpPr/>
          <p:nvPr/>
        </p:nvGrpSpPr>
        <p:grpSpPr>
          <a:xfrm>
            <a:off x="439948" y="1416538"/>
            <a:ext cx="1745540" cy="1682369"/>
            <a:chOff x="2087784" y="3872751"/>
            <a:chExt cx="747903" cy="724217"/>
          </a:xfrm>
        </p:grpSpPr>
        <p:grpSp>
          <p:nvGrpSpPr>
            <p:cNvPr id="29" name="Group 28">
              <a:extLst>
                <a:ext uri="{FF2B5EF4-FFF2-40B4-BE49-F238E27FC236}">
                  <a16:creationId xmlns:a16="http://schemas.microsoft.com/office/drawing/2014/main" id="{9AC17A21-7F47-98A7-0BF7-5CECFC86D2EA}"/>
                </a:ext>
              </a:extLst>
            </p:cNvPr>
            <p:cNvGrpSpPr/>
            <p:nvPr/>
          </p:nvGrpSpPr>
          <p:grpSpPr>
            <a:xfrm>
              <a:off x="2103024" y="3872751"/>
              <a:ext cx="732663" cy="724217"/>
              <a:chOff x="2115140" y="2074174"/>
              <a:chExt cx="732663" cy="724217"/>
            </a:xfrm>
          </p:grpSpPr>
          <p:sp>
            <p:nvSpPr>
              <p:cNvPr id="31" name="Oval 30">
                <a:extLst>
                  <a:ext uri="{FF2B5EF4-FFF2-40B4-BE49-F238E27FC236}">
                    <a16:creationId xmlns:a16="http://schemas.microsoft.com/office/drawing/2014/main" id="{CCB6CE10-226D-EB3D-25DD-204C0306A4C6}"/>
                  </a:ext>
                </a:extLst>
              </p:cNvPr>
              <p:cNvSpPr/>
              <p:nvPr/>
            </p:nvSpPr>
            <p:spPr>
              <a:xfrm>
                <a:off x="2115140" y="2074174"/>
                <a:ext cx="722124" cy="724217"/>
              </a:xfrm>
              <a:prstGeom prst="ellipse">
                <a:avLst/>
              </a:prstGeom>
              <a:ln w="19050">
                <a:solidFill>
                  <a:schemeClr val="bg2">
                    <a:lumMod val="2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pic>
            <p:nvPicPr>
              <p:cNvPr id="32" name="Picture 31">
                <a:extLst>
                  <a:ext uri="{FF2B5EF4-FFF2-40B4-BE49-F238E27FC236}">
                    <a16:creationId xmlns:a16="http://schemas.microsoft.com/office/drawing/2014/main" id="{DEC80C96-DF4C-8E9D-83D8-D68B1086032E}"/>
                  </a:ext>
                </a:extLst>
              </p:cNvPr>
              <p:cNvPicPr>
                <a:picLocks noChangeAspect="1"/>
              </p:cNvPicPr>
              <p:nvPr/>
            </p:nvPicPr>
            <p:blipFill>
              <a:blip r:embed="rId2">
                <a:duotone>
                  <a:prstClr val="black"/>
                  <a:srgbClr val="F4A25C">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581015" y="2286733"/>
                <a:ext cx="266788" cy="239433"/>
              </a:xfrm>
              <a:prstGeom prst="rect">
                <a:avLst/>
              </a:prstGeom>
            </p:spPr>
          </p:pic>
          <p:pic>
            <p:nvPicPr>
              <p:cNvPr id="33" name="Picture 2" descr="No description available.">
                <a:extLst>
                  <a:ext uri="{FF2B5EF4-FFF2-40B4-BE49-F238E27FC236}">
                    <a16:creationId xmlns:a16="http://schemas.microsoft.com/office/drawing/2014/main" id="{7C95C86C-E90A-82C2-ECAB-41884FEEA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469" y="2278893"/>
                <a:ext cx="298972" cy="262987"/>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02EC625-5D40-0958-508D-8A6B6DE0841E}"/>
                </a:ext>
              </a:extLst>
            </p:cNvPr>
            <p:cNvPicPr>
              <a:picLocks noChangeAspect="1"/>
            </p:cNvPicPr>
            <p:nvPr/>
          </p:nvPicPr>
          <p:blipFill>
            <a:blip r:embed="rId2">
              <a:duotone>
                <a:prstClr val="black"/>
                <a:srgbClr val="6CA6CD">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087784" y="4094570"/>
              <a:ext cx="266789" cy="239433"/>
            </a:xfrm>
            <a:prstGeom prst="rect">
              <a:avLst/>
            </a:prstGeom>
          </p:spPr>
        </p:pic>
      </p:grpSp>
      <p:pic>
        <p:nvPicPr>
          <p:cNvPr id="35" name="Picture 34">
            <a:extLst>
              <a:ext uri="{FF2B5EF4-FFF2-40B4-BE49-F238E27FC236}">
                <a16:creationId xmlns:a16="http://schemas.microsoft.com/office/drawing/2014/main" id="{57998FDD-EC2F-A6C4-341F-C5A5FF1331E7}"/>
              </a:ext>
            </a:extLst>
          </p:cNvPr>
          <p:cNvPicPr>
            <a:picLocks noChangeAspect="1"/>
          </p:cNvPicPr>
          <p:nvPr/>
        </p:nvPicPr>
        <p:blipFill>
          <a:blip r:embed="rId5"/>
          <a:stretch>
            <a:fillRect/>
          </a:stretch>
        </p:blipFill>
        <p:spPr>
          <a:xfrm>
            <a:off x="5267243" y="3033097"/>
            <a:ext cx="5458587" cy="457264"/>
          </a:xfrm>
          <a:prstGeom prst="rect">
            <a:avLst/>
          </a:prstGeom>
        </p:spPr>
      </p:pic>
      <p:sp>
        <p:nvSpPr>
          <p:cNvPr id="36" name="Rectangle 35">
            <a:extLst>
              <a:ext uri="{FF2B5EF4-FFF2-40B4-BE49-F238E27FC236}">
                <a16:creationId xmlns:a16="http://schemas.microsoft.com/office/drawing/2014/main" id="{11BEBD1A-A9AA-4593-FE71-2AFFC2243920}"/>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
        <p:nvSpPr>
          <p:cNvPr id="37" name="TextBox 36">
            <a:extLst>
              <a:ext uri="{FF2B5EF4-FFF2-40B4-BE49-F238E27FC236}">
                <a16:creationId xmlns:a16="http://schemas.microsoft.com/office/drawing/2014/main" id="{2D982DC3-40ED-AFB7-452A-84270EB5B2A8}"/>
              </a:ext>
            </a:extLst>
          </p:cNvPr>
          <p:cNvSpPr txBox="1"/>
          <p:nvPr/>
        </p:nvSpPr>
        <p:spPr>
          <a:xfrm>
            <a:off x="394558" y="3883459"/>
            <a:ext cx="10476035"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38" name="TextBox 37">
            <a:extLst>
              <a:ext uri="{FF2B5EF4-FFF2-40B4-BE49-F238E27FC236}">
                <a16:creationId xmlns:a16="http://schemas.microsoft.com/office/drawing/2014/main" id="{095A7CFB-1F7A-C738-87B1-2FFF0B2DA0EA}"/>
              </a:ext>
            </a:extLst>
          </p:cNvPr>
          <p:cNvSpPr txBox="1"/>
          <p:nvPr/>
        </p:nvSpPr>
        <p:spPr>
          <a:xfrm>
            <a:off x="394558" y="4434724"/>
            <a:ext cx="9132887"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Sexual conflict over the social environment</a:t>
            </a:r>
          </a:p>
        </p:txBody>
      </p:sp>
      <p:grpSp>
        <p:nvGrpSpPr>
          <p:cNvPr id="48" name="Group 47">
            <a:extLst>
              <a:ext uri="{FF2B5EF4-FFF2-40B4-BE49-F238E27FC236}">
                <a16:creationId xmlns:a16="http://schemas.microsoft.com/office/drawing/2014/main" id="{7F5652BC-FB1B-29FD-900F-198A371C7640}"/>
              </a:ext>
            </a:extLst>
          </p:cNvPr>
          <p:cNvGrpSpPr/>
          <p:nvPr/>
        </p:nvGrpSpPr>
        <p:grpSpPr>
          <a:xfrm>
            <a:off x="2235417" y="1583535"/>
            <a:ext cx="9516635" cy="1329711"/>
            <a:chOff x="1921927" y="2337556"/>
            <a:chExt cx="7887068" cy="1091444"/>
          </a:xfrm>
        </p:grpSpPr>
        <p:pic>
          <p:nvPicPr>
            <p:cNvPr id="34" name="Picture 33">
              <a:extLst>
                <a:ext uri="{FF2B5EF4-FFF2-40B4-BE49-F238E27FC236}">
                  <a16:creationId xmlns:a16="http://schemas.microsoft.com/office/drawing/2014/main" id="{3C32F5A6-8EDA-BD5E-8823-8573684446F6}"/>
                </a:ext>
              </a:extLst>
            </p:cNvPr>
            <p:cNvPicPr>
              <a:picLocks noChangeAspect="1"/>
            </p:cNvPicPr>
            <p:nvPr/>
          </p:nvPicPr>
          <p:blipFill rotWithShape="1">
            <a:blip r:embed="rId6"/>
            <a:srcRect l="4143" t="973" b="27834"/>
            <a:stretch/>
          </p:blipFill>
          <p:spPr>
            <a:xfrm>
              <a:off x="1921927" y="2337556"/>
              <a:ext cx="7837759" cy="1091444"/>
            </a:xfrm>
            <a:prstGeom prst="rect">
              <a:avLst/>
            </a:prstGeom>
          </p:spPr>
        </p:pic>
        <p:sp>
          <p:nvSpPr>
            <p:cNvPr id="46" name="TextBox 45">
              <a:extLst>
                <a:ext uri="{FF2B5EF4-FFF2-40B4-BE49-F238E27FC236}">
                  <a16:creationId xmlns:a16="http://schemas.microsoft.com/office/drawing/2014/main" id="{4F520D51-E243-AE6A-BF7E-9B2C6E70611C}"/>
                </a:ext>
              </a:extLst>
            </p:cNvPr>
            <p:cNvSpPr txBox="1"/>
            <p:nvPr/>
          </p:nvSpPr>
          <p:spPr>
            <a:xfrm>
              <a:off x="8347948" y="2781587"/>
              <a:ext cx="1461047" cy="338554"/>
            </a:xfrm>
            <a:prstGeom prst="rect">
              <a:avLst/>
            </a:prstGeom>
            <a:noFill/>
          </p:spPr>
          <p:txBody>
            <a:bodyPr wrap="square">
              <a:spAutoFit/>
            </a:bodyPr>
            <a:lstStyle/>
            <a:p>
              <a:pPr lvl="1"/>
              <a:r>
                <a:rPr lang="en-CA" sz="1600" b="1" dirty="0">
                  <a:latin typeface="Helvetica" panose="020B0604020202020204" pitchFamily="34" charset="0"/>
                  <a:cs typeface="Helvetica" panose="020B0604020202020204" pitchFamily="34" charset="0"/>
                </a:rPr>
                <a:t>p &lt; 0.01</a:t>
              </a:r>
            </a:p>
          </p:txBody>
        </p:sp>
      </p:grpSp>
      <p:sp>
        <p:nvSpPr>
          <p:cNvPr id="39" name="TextBox 38">
            <a:extLst>
              <a:ext uri="{FF2B5EF4-FFF2-40B4-BE49-F238E27FC236}">
                <a16:creationId xmlns:a16="http://schemas.microsoft.com/office/drawing/2014/main" id="{EB7E9B9E-792A-8415-1984-9F35BE281EFA}"/>
              </a:ext>
            </a:extLst>
          </p:cNvPr>
          <p:cNvSpPr txBox="1"/>
          <p:nvPr/>
        </p:nvSpPr>
        <p:spPr>
          <a:xfrm>
            <a:off x="944662" y="2521239"/>
            <a:ext cx="929496"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N</a:t>
            </a:r>
            <a:r>
              <a:rPr lang="en-CA" dirty="0">
                <a:latin typeface="Helvetica" panose="020B0604020202020204" pitchFamily="34" charset="0"/>
                <a:cs typeface="Helvetica" panose="020B0604020202020204" pitchFamily="34" charset="0"/>
              </a:rPr>
              <a:t> = 28</a:t>
            </a:r>
            <a:endParaRPr lang="en-CA" dirty="0"/>
          </a:p>
        </p:txBody>
      </p:sp>
    </p:spTree>
    <p:extLst>
      <p:ext uri="{BB962C8B-B14F-4D97-AF65-F5344CB8AC3E}">
        <p14:creationId xmlns:p14="http://schemas.microsoft.com/office/powerpoint/2010/main" val="32878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video-to-gif output image]">
            <a:extLst>
              <a:ext uri="{FF2B5EF4-FFF2-40B4-BE49-F238E27FC236}">
                <a16:creationId xmlns:a16="http://schemas.microsoft.com/office/drawing/2014/main" id="{2B535FBA-92E8-FE04-277E-19DCB74FD139}"/>
              </a:ext>
            </a:extLst>
          </p:cNvPr>
          <p:cNvPicPr>
            <a:picLocks noChangeAspect="1" noChangeArrowheads="1"/>
          </p:cNvPicPr>
          <p:nvPr/>
        </p:nvPicPr>
        <p:blipFill rotWithShape="1">
          <a:blip r:embed="rId2">
            <a:alphaModFix/>
            <a:duotone>
              <a:prstClr val="black"/>
              <a:srgbClr val="FF0000">
                <a:tint val="45000"/>
                <a:satMod val="400000"/>
              </a:srgbClr>
            </a:duotone>
            <a:extLst>
              <a:ext uri="{28A0092B-C50C-407E-A947-70E740481C1C}">
                <a14:useLocalDpi xmlns:a14="http://schemas.microsoft.com/office/drawing/2010/main" val="0"/>
              </a:ext>
            </a:extLst>
          </a:blip>
          <a:srcRect r="10322" b="11832"/>
          <a:stretch/>
        </p:blipFill>
        <p:spPr bwMode="auto">
          <a:xfrm>
            <a:off x="812802" y="1500254"/>
            <a:ext cx="4864095" cy="314842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A picture containing indoor, bathroom, wall, white&#10;&#10;Description automatically generated">
            <a:extLst>
              <a:ext uri="{FF2B5EF4-FFF2-40B4-BE49-F238E27FC236}">
                <a16:creationId xmlns:a16="http://schemas.microsoft.com/office/drawing/2014/main" id="{A5E30E34-BF27-B1BF-2C8C-41AAA4F0A9BF}"/>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3098"/>
          <a:stretch/>
        </p:blipFill>
        <p:spPr>
          <a:xfrm>
            <a:off x="6515102" y="1500254"/>
            <a:ext cx="4864096" cy="3148422"/>
          </a:xfrm>
          <a:prstGeom prst="rect">
            <a:avLst/>
          </a:prstGeom>
          <a:noFill/>
          <a:ln w="19050">
            <a:solidFill>
              <a:schemeClr val="tx1"/>
            </a:solidFill>
          </a:ln>
        </p:spPr>
      </p:pic>
      <p:sp>
        <p:nvSpPr>
          <p:cNvPr id="13" name="TextBox 12">
            <a:extLst>
              <a:ext uri="{FF2B5EF4-FFF2-40B4-BE49-F238E27FC236}">
                <a16:creationId xmlns:a16="http://schemas.microsoft.com/office/drawing/2014/main" id="{6B9E6F2B-B17E-D381-B6C2-EB0E6D36C040}"/>
              </a:ext>
            </a:extLst>
          </p:cNvPr>
          <p:cNvSpPr txBox="1"/>
          <p:nvPr/>
        </p:nvSpPr>
        <p:spPr>
          <a:xfrm>
            <a:off x="254076" y="209485"/>
            <a:ext cx="11509695" cy="1077218"/>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As we tracked bed bug aggregations, we also documented all sexual interactions </a:t>
            </a:r>
            <a:endParaRPr lang="en-CA" sz="3200" dirty="0">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618C5033-6AC6-F8EA-ACC3-E8F5C115191A}"/>
              </a:ext>
            </a:extLst>
          </p:cNvPr>
          <p:cNvSpPr txBox="1"/>
          <p:nvPr/>
        </p:nvSpPr>
        <p:spPr>
          <a:xfrm>
            <a:off x="555953" y="4648674"/>
            <a:ext cx="5120944"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Mounts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(attempted inseminations)</a:t>
            </a:r>
            <a:endParaRPr lang="en-CA" sz="2800" dirty="0">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5F5E697-C34B-6C57-FDD9-D1596F31C220}"/>
              </a:ext>
            </a:extLst>
          </p:cNvPr>
          <p:cNvSpPr txBox="1"/>
          <p:nvPr/>
        </p:nvSpPr>
        <p:spPr>
          <a:xfrm>
            <a:off x="7748754" y="4752621"/>
            <a:ext cx="2919246" cy="523220"/>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Inseminations</a:t>
            </a:r>
            <a:endParaRPr lang="en-CA"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2570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D04BD-18F5-475E-B8DE-D7B2420FF125}"/>
              </a:ext>
            </a:extLst>
          </p:cNvPr>
          <p:cNvSpPr txBox="1"/>
          <p:nvPr/>
        </p:nvSpPr>
        <p:spPr>
          <a:xfrm>
            <a:off x="215976" y="190435"/>
            <a:ext cx="11509695"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Not all mounts led to insemination</a:t>
            </a:r>
            <a:endParaRPr lang="en-CA" sz="32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4E53B70-4FD5-4834-B887-DE6F71CC0FAB}"/>
              </a:ext>
            </a:extLst>
          </p:cNvPr>
          <p:cNvPicPr>
            <a:picLocks noChangeAspect="1"/>
          </p:cNvPicPr>
          <p:nvPr/>
        </p:nvPicPr>
        <p:blipFill rotWithShape="1">
          <a:blip r:embed="rId3"/>
          <a:srcRect t="2816"/>
          <a:stretch/>
        </p:blipFill>
        <p:spPr>
          <a:xfrm>
            <a:off x="2068465" y="950307"/>
            <a:ext cx="4917611" cy="5717258"/>
          </a:xfrm>
          <a:prstGeom prst="rect">
            <a:avLst/>
          </a:prstGeom>
        </p:spPr>
      </p:pic>
      <p:sp>
        <p:nvSpPr>
          <p:cNvPr id="4" name="TextBox 3">
            <a:extLst>
              <a:ext uri="{FF2B5EF4-FFF2-40B4-BE49-F238E27FC236}">
                <a16:creationId xmlns:a16="http://schemas.microsoft.com/office/drawing/2014/main" id="{958556AA-E8E1-61B0-9E99-F1FCE4A76765}"/>
              </a:ext>
            </a:extLst>
          </p:cNvPr>
          <p:cNvSpPr txBox="1"/>
          <p:nvPr/>
        </p:nvSpPr>
        <p:spPr>
          <a:xfrm>
            <a:off x="7520769" y="3898611"/>
            <a:ext cx="3900668"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Driven by </a:t>
            </a:r>
            <a:r>
              <a:rPr lang="en-US" sz="2800" b="1" dirty="0">
                <a:latin typeface="Helvetica" panose="020B0604020202020204" pitchFamily="34" charset="0"/>
                <a:cs typeface="Helvetica" panose="020B0604020202020204" pitchFamily="34" charset="0"/>
              </a:rPr>
              <a:t>male choice </a:t>
            </a:r>
            <a:r>
              <a:rPr lang="en-US" sz="2800" dirty="0">
                <a:latin typeface="Helvetica" panose="020B0604020202020204" pitchFamily="34" charset="0"/>
                <a:cs typeface="Helvetica" panose="020B0604020202020204" pitchFamily="34" charset="0"/>
              </a:rPr>
              <a:t>or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B90C1A57-0931-A0FD-1A66-1E70850A5AA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
        <p:nvSpPr>
          <p:cNvPr id="7" name="TextBox 6">
            <a:extLst>
              <a:ext uri="{FF2B5EF4-FFF2-40B4-BE49-F238E27FC236}">
                <a16:creationId xmlns:a16="http://schemas.microsoft.com/office/drawing/2014/main" id="{29E312A8-A8C4-20C3-52CE-E2F428D0E24A}"/>
              </a:ext>
            </a:extLst>
          </p:cNvPr>
          <p:cNvSpPr txBox="1"/>
          <p:nvPr/>
        </p:nvSpPr>
        <p:spPr>
          <a:xfrm>
            <a:off x="7520769" y="1559045"/>
            <a:ext cx="3792276" cy="1815882"/>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Is the high mount to insemination ratio based on </a:t>
            </a:r>
            <a:r>
              <a:rPr lang="en-US" sz="2800" b="1" dirty="0">
                <a:latin typeface="Helvetica" panose="020B0604020202020204" pitchFamily="34" charset="0"/>
                <a:cs typeface="Helvetica" panose="020B0604020202020204" pitchFamily="34" charset="0"/>
              </a:rPr>
              <a:t>female insemination status</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289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C124103-E793-4F6C-B557-9A2C1728D6E6}"/>
              </a:ext>
            </a:extLst>
          </p:cNvPr>
          <p:cNvSpPr txBox="1"/>
          <p:nvPr/>
        </p:nvSpPr>
        <p:spPr>
          <a:xfrm>
            <a:off x="256809" y="234804"/>
            <a:ext cx="11746134" cy="954107"/>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We experimentally manipulated female insemination status to see its effect on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 and </a:t>
            </a:r>
            <a:r>
              <a:rPr lang="en-US" sz="2800" b="1" dirty="0">
                <a:latin typeface="Helvetica" panose="020B0604020202020204" pitchFamily="34" charset="0"/>
                <a:cs typeface="Helvetica" panose="020B0604020202020204" pitchFamily="34" charset="0"/>
              </a:rPr>
              <a:t>male rejection</a:t>
            </a:r>
            <a:endParaRPr lang="en-CA" sz="2800" b="1" dirty="0">
              <a:latin typeface="Helvetica" panose="020B0604020202020204" pitchFamily="34" charset="0"/>
              <a:cs typeface="Helvetica" panose="020B0604020202020204" pitchFamily="34" charset="0"/>
            </a:endParaRPr>
          </a:p>
        </p:txBody>
      </p:sp>
      <p:sp>
        <p:nvSpPr>
          <p:cNvPr id="36" name="TextBox 35">
            <a:extLst>
              <a:ext uri="{FF2B5EF4-FFF2-40B4-BE49-F238E27FC236}">
                <a16:creationId xmlns:a16="http://schemas.microsoft.com/office/drawing/2014/main" id="{DD737C48-524D-4683-9FE6-F556AD3FECBA}"/>
              </a:ext>
            </a:extLst>
          </p:cNvPr>
          <p:cNvSpPr txBox="1"/>
          <p:nvPr/>
        </p:nvSpPr>
        <p:spPr>
          <a:xfrm>
            <a:off x="287715" y="5349199"/>
            <a:ext cx="11746134" cy="461665"/>
          </a:xfrm>
          <a:prstGeom prst="rect">
            <a:avLst/>
          </a:prstGeom>
          <a:noFill/>
        </p:spPr>
        <p:txBody>
          <a:bodyPr wrap="square" rtlCol="0">
            <a:spAutoFit/>
          </a:bodyPr>
          <a:lstStyle/>
          <a:p>
            <a:r>
              <a:rPr lang="en-US" sz="2400" b="1" dirty="0">
                <a:solidFill>
                  <a:schemeClr val="accent2"/>
                </a:solidFill>
                <a:latin typeface="Helvetica" panose="020B0604020202020204" pitchFamily="34" charset="0"/>
                <a:cs typeface="Helvetica" panose="020B0604020202020204" pitchFamily="34" charset="0"/>
              </a:rPr>
              <a:t>Distantly inseminated: </a:t>
            </a:r>
            <a:r>
              <a:rPr lang="en-US" sz="2400" dirty="0">
                <a:latin typeface="Helvetica" panose="020B0604020202020204" pitchFamily="34" charset="0"/>
                <a:cs typeface="Helvetica" panose="020B0604020202020204" pitchFamily="34" charset="0"/>
              </a:rPr>
              <a:t>Mated two days prior to the experiment</a:t>
            </a:r>
            <a:endParaRPr lang="en-CA" sz="2400" dirty="0">
              <a:latin typeface="Helvetica" panose="020B0604020202020204" pitchFamily="34" charset="0"/>
              <a:cs typeface="Helvetica" panose="020B0604020202020204" pitchFamily="34" charset="0"/>
            </a:endParaRPr>
          </a:p>
        </p:txBody>
      </p:sp>
      <p:sp>
        <p:nvSpPr>
          <p:cNvPr id="39" name="TextBox 38">
            <a:extLst>
              <a:ext uri="{FF2B5EF4-FFF2-40B4-BE49-F238E27FC236}">
                <a16:creationId xmlns:a16="http://schemas.microsoft.com/office/drawing/2014/main" id="{AA5EABA1-2AB9-48EA-BB3B-047C6A84D288}"/>
              </a:ext>
            </a:extLst>
          </p:cNvPr>
          <p:cNvSpPr txBox="1"/>
          <p:nvPr/>
        </p:nvSpPr>
        <p:spPr>
          <a:xfrm>
            <a:off x="287715" y="4941148"/>
            <a:ext cx="12022180" cy="461665"/>
          </a:xfrm>
          <a:prstGeom prst="rect">
            <a:avLst/>
          </a:prstGeom>
          <a:noFill/>
        </p:spPr>
        <p:txBody>
          <a:bodyPr wrap="square">
            <a:spAutoFit/>
          </a:bodyPr>
          <a:lstStyle/>
          <a:p>
            <a:r>
              <a:rPr lang="en-US" sz="2400" b="1" dirty="0">
                <a:solidFill>
                  <a:srgbClr val="CC0000"/>
                </a:solidFill>
                <a:latin typeface="Helvetica" panose="020B0604020202020204" pitchFamily="34" charset="0"/>
                <a:cs typeface="Helvetica" panose="020B0604020202020204" pitchFamily="34" charset="0"/>
              </a:rPr>
              <a:t>Recently inseminated:</a:t>
            </a:r>
            <a:r>
              <a:rPr lang="en-US" sz="2400" dirty="0">
                <a:solidFill>
                  <a:srgbClr val="CC0000"/>
                </a:solidFill>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Mated two days prior + immediately before the experiment</a:t>
            </a:r>
            <a:endParaRPr lang="en-CA" sz="2400" dirty="0">
              <a:latin typeface="Helvetica" panose="020B0604020202020204" pitchFamily="34" charset="0"/>
              <a:cs typeface="Helvetica" panose="020B0604020202020204" pitchFamily="34" charset="0"/>
            </a:endParaRPr>
          </a:p>
        </p:txBody>
      </p:sp>
      <p:sp>
        <p:nvSpPr>
          <p:cNvPr id="26" name="TextBox 25">
            <a:extLst>
              <a:ext uri="{FF2B5EF4-FFF2-40B4-BE49-F238E27FC236}">
                <a16:creationId xmlns:a16="http://schemas.microsoft.com/office/drawing/2014/main" id="{BD0B9F2A-3534-4B5F-99F6-CAAD0E5878B8}"/>
              </a:ext>
            </a:extLst>
          </p:cNvPr>
          <p:cNvSpPr txBox="1"/>
          <p:nvPr/>
        </p:nvSpPr>
        <p:spPr>
          <a:xfrm>
            <a:off x="287715" y="5953411"/>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5 replicates in total resulting in 30 females per treatment</a:t>
            </a:r>
            <a:endParaRPr lang="en-CA"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B539BEF1-56D9-4A76-B461-A8317D244A8E}"/>
              </a:ext>
            </a:extLst>
          </p:cNvPr>
          <p:cNvGrpSpPr/>
          <p:nvPr/>
        </p:nvGrpSpPr>
        <p:grpSpPr>
          <a:xfrm>
            <a:off x="624645" y="1449704"/>
            <a:ext cx="10942709" cy="3063615"/>
            <a:chOff x="624645" y="1515013"/>
            <a:chExt cx="10942709" cy="3063615"/>
          </a:xfrm>
        </p:grpSpPr>
        <p:grpSp>
          <p:nvGrpSpPr>
            <p:cNvPr id="34" name="Group 33">
              <a:extLst>
                <a:ext uri="{FF2B5EF4-FFF2-40B4-BE49-F238E27FC236}">
                  <a16:creationId xmlns:a16="http://schemas.microsoft.com/office/drawing/2014/main" id="{9F0AA19F-B111-468F-BA25-E29A9F4975E9}"/>
                </a:ext>
              </a:extLst>
            </p:cNvPr>
            <p:cNvGrpSpPr/>
            <p:nvPr/>
          </p:nvGrpSpPr>
          <p:grpSpPr>
            <a:xfrm>
              <a:off x="624645" y="1515013"/>
              <a:ext cx="10942709" cy="3063615"/>
              <a:chOff x="287715" y="1250210"/>
              <a:chExt cx="10942709" cy="3063615"/>
            </a:xfrm>
          </p:grpSpPr>
          <p:grpSp>
            <p:nvGrpSpPr>
              <p:cNvPr id="22" name="Group 21">
                <a:extLst>
                  <a:ext uri="{FF2B5EF4-FFF2-40B4-BE49-F238E27FC236}">
                    <a16:creationId xmlns:a16="http://schemas.microsoft.com/office/drawing/2014/main" id="{24CCF9DB-1800-469F-B712-00C1BB2C05B0}"/>
                  </a:ext>
                </a:extLst>
              </p:cNvPr>
              <p:cNvGrpSpPr/>
              <p:nvPr/>
            </p:nvGrpSpPr>
            <p:grpSpPr>
              <a:xfrm>
                <a:off x="287715" y="1772051"/>
                <a:ext cx="10942709" cy="2243370"/>
                <a:chOff x="971320" y="2478135"/>
                <a:chExt cx="10942709" cy="2243370"/>
              </a:xfrm>
            </p:grpSpPr>
            <p:sp>
              <p:nvSpPr>
                <p:cNvPr id="13" name="TextBox 12">
                  <a:extLst>
                    <a:ext uri="{FF2B5EF4-FFF2-40B4-BE49-F238E27FC236}">
                      <a16:creationId xmlns:a16="http://schemas.microsoft.com/office/drawing/2014/main" id="{6494B324-7BC9-42C6-9E98-C74F5E35DAFC}"/>
                    </a:ext>
                  </a:extLst>
                </p:cNvPr>
                <p:cNvSpPr txBox="1"/>
                <p:nvPr/>
              </p:nvSpPr>
              <p:spPr>
                <a:xfrm>
                  <a:off x="11036712" y="3189528"/>
                  <a:ext cx="877317"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12 </a:t>
                  </a:r>
                </a:p>
              </p:txBody>
            </p:sp>
            <p:grpSp>
              <p:nvGrpSpPr>
                <p:cNvPr id="21" name="Group 20">
                  <a:extLst>
                    <a:ext uri="{FF2B5EF4-FFF2-40B4-BE49-F238E27FC236}">
                      <a16:creationId xmlns:a16="http://schemas.microsoft.com/office/drawing/2014/main" id="{68078911-F21D-499B-847E-30A6844CA3C6}"/>
                    </a:ext>
                  </a:extLst>
                </p:cNvPr>
                <p:cNvGrpSpPr/>
                <p:nvPr/>
              </p:nvGrpSpPr>
              <p:grpSpPr>
                <a:xfrm>
                  <a:off x="971320" y="2478135"/>
                  <a:ext cx="4333424" cy="2243370"/>
                  <a:chOff x="971320" y="2478135"/>
                  <a:chExt cx="4333424" cy="2243370"/>
                </a:xfrm>
              </p:grpSpPr>
              <p:sp>
                <p:nvSpPr>
                  <p:cNvPr id="8" name="TextBox 7">
                    <a:extLst>
                      <a:ext uri="{FF2B5EF4-FFF2-40B4-BE49-F238E27FC236}">
                        <a16:creationId xmlns:a16="http://schemas.microsoft.com/office/drawing/2014/main" id="{462DDD91-2671-4A9D-A0EF-A527A8FDE08E}"/>
                      </a:ext>
                    </a:extLst>
                  </p:cNvPr>
                  <p:cNvSpPr txBox="1"/>
                  <p:nvPr/>
                </p:nvSpPr>
                <p:spPr>
                  <a:xfrm>
                    <a:off x="3855442" y="2654117"/>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9" name="TextBox 8">
                    <a:extLst>
                      <a:ext uri="{FF2B5EF4-FFF2-40B4-BE49-F238E27FC236}">
                        <a16:creationId xmlns:a16="http://schemas.microsoft.com/office/drawing/2014/main" id="{447D3C5A-5877-4C00-9EF7-7E3D018C96B4}"/>
                      </a:ext>
                    </a:extLst>
                  </p:cNvPr>
                  <p:cNvSpPr txBox="1"/>
                  <p:nvPr/>
                </p:nvSpPr>
                <p:spPr>
                  <a:xfrm>
                    <a:off x="3855442" y="3839249"/>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15" name="TextBox 14">
                    <a:extLst>
                      <a:ext uri="{FF2B5EF4-FFF2-40B4-BE49-F238E27FC236}">
                        <a16:creationId xmlns:a16="http://schemas.microsoft.com/office/drawing/2014/main" id="{6C90A7EB-4A0F-4C47-8068-F2EB2AE46050}"/>
                      </a:ext>
                    </a:extLst>
                  </p:cNvPr>
                  <p:cNvSpPr txBox="1"/>
                  <p:nvPr/>
                </p:nvSpPr>
                <p:spPr>
                  <a:xfrm>
                    <a:off x="971320" y="2478135"/>
                    <a:ext cx="19802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Recently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2212FEE7-CF3A-4FD3-AFD8-96CC6CA2BDDA}"/>
                      </a:ext>
                    </a:extLst>
                  </p:cNvPr>
                  <p:cNvSpPr txBox="1"/>
                  <p:nvPr/>
                </p:nvSpPr>
                <p:spPr>
                  <a:xfrm>
                    <a:off x="1104951" y="3705842"/>
                    <a:ext cx="18091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Distantly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cxnSp>
                <p:nvCxnSpPr>
                  <p:cNvPr id="17" name="Straight Arrow Connector 16">
                    <a:extLst>
                      <a:ext uri="{FF2B5EF4-FFF2-40B4-BE49-F238E27FC236}">
                        <a16:creationId xmlns:a16="http://schemas.microsoft.com/office/drawing/2014/main" id="{3A557F3D-B2A0-4C00-B164-403635C6612E}"/>
                      </a:ext>
                    </a:extLst>
                  </p:cNvPr>
                  <p:cNvCxnSpPr>
                    <a:cxnSpLocks/>
                  </p:cNvCxnSpPr>
                  <p:nvPr/>
                </p:nvCxnSpPr>
                <p:spPr>
                  <a:xfrm>
                    <a:off x="4536062" y="289275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E873BD0-3F91-477D-9AC7-B4C58B549B55}"/>
                      </a:ext>
                    </a:extLst>
                  </p:cNvPr>
                  <p:cNvCxnSpPr>
                    <a:cxnSpLocks/>
                  </p:cNvCxnSpPr>
                  <p:nvPr/>
                </p:nvCxnSpPr>
                <p:spPr>
                  <a:xfrm>
                    <a:off x="4536062" y="407984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cxnSp>
              <p:nvCxnSpPr>
                <p:cNvPr id="20" name="Straight Arrow Connector 19">
                  <a:extLst>
                    <a:ext uri="{FF2B5EF4-FFF2-40B4-BE49-F238E27FC236}">
                      <a16:creationId xmlns:a16="http://schemas.microsoft.com/office/drawing/2014/main" id="{6DD94879-5F70-4F25-BC5B-501402B51CE1}"/>
                    </a:ext>
                  </a:extLst>
                </p:cNvPr>
                <p:cNvCxnSpPr>
                  <a:cxnSpLocks/>
                </p:cNvCxnSpPr>
                <p:nvPr/>
              </p:nvCxnSpPr>
              <p:spPr>
                <a:xfrm flipH="1">
                  <a:off x="9448982" y="3374196"/>
                  <a:ext cx="75487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14" name="Object 13">
                <a:extLst>
                  <a:ext uri="{FF2B5EF4-FFF2-40B4-BE49-F238E27FC236}">
                    <a16:creationId xmlns:a16="http://schemas.microsoft.com/office/drawing/2014/main" id="{450A4964-F0B2-4DBD-A47F-6035D3E23314}"/>
                  </a:ext>
                </a:extLst>
              </p:cNvPr>
              <p:cNvGraphicFramePr>
                <a:graphicFrameLocks noChangeAspect="1"/>
              </p:cNvGraphicFramePr>
              <p:nvPr/>
            </p:nvGraphicFramePr>
            <p:xfrm>
              <a:off x="4857481" y="1250210"/>
              <a:ext cx="3866961" cy="3063615"/>
            </p:xfrm>
            <a:graphic>
              <a:graphicData uri="http://schemas.openxmlformats.org/presentationml/2006/ole">
                <mc:AlternateContent xmlns:mc="http://schemas.openxmlformats.org/markup-compatibility/2006">
                  <mc:Choice xmlns:v="urn:schemas-microsoft-com:vml" Requires="v">
                    <p:oleObj name="Bitmap Image" r:id="rId3" imgW="1352520" imgH="1071720" progId="Paint.Picture">
                      <p:embed/>
                    </p:oleObj>
                  </mc:Choice>
                  <mc:Fallback>
                    <p:oleObj name="Bitmap Image" r:id="rId3" imgW="1352520" imgH="1071720" progId="Paint.Picture">
                      <p:embed/>
                      <p:pic>
                        <p:nvPicPr>
                          <p:cNvPr id="14" name="Object 13">
                            <a:extLst>
                              <a:ext uri="{FF2B5EF4-FFF2-40B4-BE49-F238E27FC236}">
                                <a16:creationId xmlns:a16="http://schemas.microsoft.com/office/drawing/2014/main" id="{450A4964-F0B2-4DBD-A47F-6035D3E23314}"/>
                              </a:ext>
                            </a:extLst>
                          </p:cNvPr>
                          <p:cNvPicPr/>
                          <p:nvPr/>
                        </p:nvPicPr>
                        <p:blipFill>
                          <a:blip r:embed="rId4"/>
                          <a:stretch>
                            <a:fillRect/>
                          </a:stretch>
                        </p:blipFill>
                        <p:spPr>
                          <a:xfrm>
                            <a:off x="4857481" y="1250210"/>
                            <a:ext cx="3866961" cy="306361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48DBFFBE-90F2-4714-8E2F-6D805625CF51}"/>
                  </a:ext>
                </a:extLst>
              </p:cNvPr>
              <p:cNvPicPr>
                <a:picLocks noChangeAspect="1"/>
              </p:cNvPicPr>
              <p:nvPr/>
            </p:nvPicPr>
            <p:blipFill>
              <a:blip r:embed="rId5"/>
              <a:stretch>
                <a:fillRect/>
              </a:stretch>
            </p:blipFill>
            <p:spPr>
              <a:xfrm>
                <a:off x="2176559" y="1645794"/>
                <a:ext cx="949744" cy="996894"/>
              </a:xfrm>
              <a:prstGeom prst="rect">
                <a:avLst/>
              </a:prstGeom>
            </p:spPr>
          </p:pic>
          <p:graphicFrame>
            <p:nvGraphicFramePr>
              <p:cNvPr id="25" name="Object 24">
                <a:extLst>
                  <a:ext uri="{FF2B5EF4-FFF2-40B4-BE49-F238E27FC236}">
                    <a16:creationId xmlns:a16="http://schemas.microsoft.com/office/drawing/2014/main" id="{61247155-5675-4068-B1C5-F2E76E9D06B8}"/>
                  </a:ext>
                </a:extLst>
              </p:cNvPr>
              <p:cNvGraphicFramePr>
                <a:graphicFrameLocks noChangeAspect="1"/>
              </p:cNvGraphicFramePr>
              <p:nvPr/>
            </p:nvGraphicFramePr>
            <p:xfrm>
              <a:off x="2176558" y="2782016"/>
              <a:ext cx="949745" cy="1005421"/>
            </p:xfrm>
            <a:graphic>
              <a:graphicData uri="http://schemas.openxmlformats.org/presentationml/2006/ole">
                <mc:AlternateContent xmlns:mc="http://schemas.openxmlformats.org/markup-compatibility/2006">
                  <mc:Choice xmlns:v="urn:schemas-microsoft-com:vml" Requires="v">
                    <p:oleObj name="Bitmap Image" r:id="rId6" imgW="6724800" imgH="7120080" progId="Paint.Picture">
                      <p:embed/>
                    </p:oleObj>
                  </mc:Choice>
                  <mc:Fallback>
                    <p:oleObj name="Bitmap Image" r:id="rId6" imgW="6724800" imgH="7120080" progId="Paint.Picture">
                      <p:embed/>
                      <p:pic>
                        <p:nvPicPr>
                          <p:cNvPr id="25" name="Object 24">
                            <a:extLst>
                              <a:ext uri="{FF2B5EF4-FFF2-40B4-BE49-F238E27FC236}">
                                <a16:creationId xmlns:a16="http://schemas.microsoft.com/office/drawing/2014/main" id="{61247155-5675-4068-B1C5-F2E76E9D06B8}"/>
                              </a:ext>
                            </a:extLst>
                          </p:cNvPr>
                          <p:cNvPicPr/>
                          <p:nvPr/>
                        </p:nvPicPr>
                        <p:blipFill>
                          <a:blip r:embed="rId7"/>
                          <a:stretch>
                            <a:fillRect/>
                          </a:stretch>
                        </p:blipFill>
                        <p:spPr>
                          <a:xfrm>
                            <a:off x="2176558" y="2782016"/>
                            <a:ext cx="949745" cy="1005421"/>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55A12A8-F84C-4FA6-98FE-4D6929A0D74F}"/>
                  </a:ext>
                </a:extLst>
              </p:cNvPr>
              <p:cNvGraphicFramePr>
                <a:graphicFrameLocks noChangeAspect="1"/>
              </p:cNvGraphicFramePr>
              <p:nvPr/>
            </p:nvGraphicFramePr>
            <p:xfrm>
              <a:off x="9351144" y="2146935"/>
              <a:ext cx="1001963" cy="991505"/>
            </p:xfrm>
            <a:graphic>
              <a:graphicData uri="http://schemas.openxmlformats.org/presentationml/2006/ole">
                <mc:AlternateContent xmlns:mc="http://schemas.openxmlformats.org/markup-compatibility/2006">
                  <mc:Choice xmlns:v="urn:schemas-microsoft-com:vml" Requires="v">
                    <p:oleObj name="Bitmap Image" r:id="rId8" imgW="7267680" imgH="7191360" progId="Paint.Picture">
                      <p:embed/>
                    </p:oleObj>
                  </mc:Choice>
                  <mc:Fallback>
                    <p:oleObj name="Bitmap Image" r:id="rId8" imgW="7267680" imgH="7191360" progId="Paint.Picture">
                      <p:embed/>
                      <p:pic>
                        <p:nvPicPr>
                          <p:cNvPr id="28" name="Object 27">
                            <a:extLst>
                              <a:ext uri="{FF2B5EF4-FFF2-40B4-BE49-F238E27FC236}">
                                <a16:creationId xmlns:a16="http://schemas.microsoft.com/office/drawing/2014/main" id="{C55A12A8-F84C-4FA6-98FE-4D6929A0D74F}"/>
                              </a:ext>
                            </a:extLst>
                          </p:cNvPr>
                          <p:cNvPicPr/>
                          <p:nvPr/>
                        </p:nvPicPr>
                        <p:blipFill>
                          <a:blip r:embed="rId9"/>
                          <a:stretch>
                            <a:fillRect/>
                          </a:stretch>
                        </p:blipFill>
                        <p:spPr>
                          <a:xfrm>
                            <a:off x="9351144" y="2146935"/>
                            <a:ext cx="1001963" cy="991505"/>
                          </a:xfrm>
                          <a:prstGeom prst="rect">
                            <a:avLst/>
                          </a:prstGeom>
                        </p:spPr>
                      </p:pic>
                    </p:oleObj>
                  </mc:Fallback>
                </mc:AlternateContent>
              </a:graphicData>
            </a:graphic>
          </p:graphicFrame>
          <p:pic>
            <p:nvPicPr>
              <p:cNvPr id="30" name="Graphic 29" descr="Female with solid fill">
                <a:extLst>
                  <a:ext uri="{FF2B5EF4-FFF2-40B4-BE49-F238E27FC236}">
                    <a16:creationId xmlns:a16="http://schemas.microsoft.com/office/drawing/2014/main" id="{20563E7E-852A-4926-B169-AFAA7D54EE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2056986"/>
                <a:ext cx="477018" cy="477018"/>
              </a:xfrm>
              <a:prstGeom prst="rect">
                <a:avLst/>
              </a:prstGeom>
            </p:spPr>
          </p:pic>
          <p:pic>
            <p:nvPicPr>
              <p:cNvPr id="32" name="Graphic 31" descr="Female with solid fill">
                <a:extLst>
                  <a:ext uri="{FF2B5EF4-FFF2-40B4-BE49-F238E27FC236}">
                    <a16:creationId xmlns:a16="http://schemas.microsoft.com/office/drawing/2014/main" id="{E921BF5C-D881-40CE-8642-FFDF28873E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3190491"/>
                <a:ext cx="477018" cy="477018"/>
              </a:xfrm>
              <a:prstGeom prst="rect">
                <a:avLst/>
              </a:prstGeom>
            </p:spPr>
          </p:pic>
          <p:pic>
            <p:nvPicPr>
              <p:cNvPr id="33" name="Graphic 32" descr="Male with solid fill">
                <a:extLst>
                  <a:ext uri="{FF2B5EF4-FFF2-40B4-BE49-F238E27FC236}">
                    <a16:creationId xmlns:a16="http://schemas.microsoft.com/office/drawing/2014/main" id="{08CE7A3C-F6E5-47EF-B285-445BD4F797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3523" y="2564778"/>
                <a:ext cx="434980" cy="434980"/>
              </a:xfrm>
              <a:prstGeom prst="rect">
                <a:avLst/>
              </a:prstGeom>
            </p:spPr>
          </p:pic>
        </p:grpSp>
        <p:sp>
          <p:nvSpPr>
            <p:cNvPr id="27" name="TextBox 26">
              <a:extLst>
                <a:ext uri="{FF2B5EF4-FFF2-40B4-BE49-F238E27FC236}">
                  <a16:creationId xmlns:a16="http://schemas.microsoft.com/office/drawing/2014/main" id="{E3B4B12E-0C4E-4594-93A0-861C1BB74E53}"/>
                </a:ext>
              </a:extLst>
            </p:cNvPr>
            <p:cNvSpPr txBox="1"/>
            <p:nvPr/>
          </p:nvSpPr>
          <p:spPr>
            <a:xfrm>
              <a:off x="9284485" y="3373506"/>
              <a:ext cx="1809140" cy="400110"/>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Male</a:t>
              </a:r>
              <a:endParaRPr lang="en-CA" sz="28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961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8EE930B3-2594-40BA-BC3A-BDA23C537DB5}"/>
              </a:ext>
            </a:extLst>
          </p:cNvPr>
          <p:cNvSpPr/>
          <p:nvPr/>
        </p:nvSpPr>
        <p:spPr>
          <a:xfrm>
            <a:off x="2206008" y="4343853"/>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26643058-0EB8-44FE-9032-4B367E1A82E0}"/>
              </a:ext>
            </a:extLst>
          </p:cNvPr>
          <p:cNvSpPr/>
          <p:nvPr/>
        </p:nvSpPr>
        <p:spPr>
          <a:xfrm>
            <a:off x="612299" y="319080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cxnSp>
        <p:nvCxnSpPr>
          <p:cNvPr id="5" name="Straight Arrow Connector 4">
            <a:extLst>
              <a:ext uri="{FF2B5EF4-FFF2-40B4-BE49-F238E27FC236}">
                <a16:creationId xmlns:a16="http://schemas.microsoft.com/office/drawing/2014/main" id="{72025313-791F-4472-955B-88A39E059454}"/>
              </a:ext>
            </a:extLst>
          </p:cNvPr>
          <p:cNvCxnSpPr>
            <a:cxnSpLocks/>
          </p:cNvCxnSpPr>
          <p:nvPr/>
        </p:nvCxnSpPr>
        <p:spPr>
          <a:xfrm flipV="1">
            <a:off x="2060979" y="2672130"/>
            <a:ext cx="480042" cy="557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83A22AF-EDD7-4412-9B19-4AA98CD3DEBD}"/>
              </a:ext>
            </a:extLst>
          </p:cNvPr>
          <p:cNvCxnSpPr>
            <a:cxnSpLocks/>
          </p:cNvCxnSpPr>
          <p:nvPr/>
        </p:nvCxnSpPr>
        <p:spPr>
          <a:xfrm>
            <a:off x="2000577" y="3775584"/>
            <a:ext cx="508616" cy="546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DD7152-C438-4002-B036-E69B18B3AC26}"/>
              </a:ext>
            </a:extLst>
          </p:cNvPr>
          <p:cNvGrpSpPr/>
          <p:nvPr/>
        </p:nvGrpSpPr>
        <p:grpSpPr>
          <a:xfrm>
            <a:off x="2208186" y="2021292"/>
            <a:ext cx="1483744" cy="646331"/>
            <a:chOff x="7639797" y="1891533"/>
            <a:chExt cx="1483744" cy="646331"/>
          </a:xfrm>
        </p:grpSpPr>
        <p:sp>
          <p:nvSpPr>
            <p:cNvPr id="10" name="Rectangle: Rounded Corners 9">
              <a:extLst>
                <a:ext uri="{FF2B5EF4-FFF2-40B4-BE49-F238E27FC236}">
                  <a16:creationId xmlns:a16="http://schemas.microsoft.com/office/drawing/2014/main" id="{F01D5867-DECC-4788-BAF5-4803E983C0E7}"/>
                </a:ext>
              </a:extLst>
            </p:cNvPr>
            <p:cNvSpPr/>
            <p:nvPr/>
          </p:nvSpPr>
          <p:spPr>
            <a:xfrm>
              <a:off x="7639797" y="192709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 name="Rectangle 10">
              <a:extLst>
                <a:ext uri="{FF2B5EF4-FFF2-40B4-BE49-F238E27FC236}">
                  <a16:creationId xmlns:a16="http://schemas.microsoft.com/office/drawing/2014/main" id="{BB137CC6-F0D1-4B47-9EF1-8D4666F4AE9C}"/>
                </a:ext>
              </a:extLst>
            </p:cNvPr>
            <p:cNvSpPr/>
            <p:nvPr/>
          </p:nvSpPr>
          <p:spPr>
            <a:xfrm>
              <a:off x="7892264" y="1891533"/>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avoids</a:t>
              </a:r>
            </a:p>
          </p:txBody>
        </p:sp>
      </p:grpSp>
      <p:sp>
        <p:nvSpPr>
          <p:cNvPr id="12" name="Rectangle 11">
            <a:extLst>
              <a:ext uri="{FF2B5EF4-FFF2-40B4-BE49-F238E27FC236}">
                <a16:creationId xmlns:a16="http://schemas.microsoft.com/office/drawing/2014/main" id="{A463392F-BA48-430E-8304-9A47C63C6CB2}"/>
              </a:ext>
            </a:extLst>
          </p:cNvPr>
          <p:cNvSpPr/>
          <p:nvPr/>
        </p:nvSpPr>
        <p:spPr>
          <a:xfrm>
            <a:off x="2473923" y="4322309"/>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stays</a:t>
            </a:r>
          </a:p>
        </p:txBody>
      </p:sp>
      <p:cxnSp>
        <p:nvCxnSpPr>
          <p:cNvPr id="20" name="Straight Arrow Connector 19">
            <a:extLst>
              <a:ext uri="{FF2B5EF4-FFF2-40B4-BE49-F238E27FC236}">
                <a16:creationId xmlns:a16="http://schemas.microsoft.com/office/drawing/2014/main" id="{2EA10829-5C9D-4276-B187-F54BEB3B70D2}"/>
              </a:ext>
            </a:extLst>
          </p:cNvPr>
          <p:cNvCxnSpPr>
            <a:cxnSpLocks/>
            <a:endCxn id="12" idx="0"/>
          </p:cNvCxnSpPr>
          <p:nvPr/>
        </p:nvCxnSpPr>
        <p:spPr>
          <a:xfrm flipH="1">
            <a:off x="2961150" y="3027733"/>
            <a:ext cx="1088928" cy="12945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6218EC1-E031-41B3-B715-70F06A75075D}"/>
              </a:ext>
            </a:extLst>
          </p:cNvPr>
          <p:cNvSpPr txBox="1"/>
          <p:nvPr/>
        </p:nvSpPr>
        <p:spPr>
          <a:xfrm>
            <a:off x="369409" y="236034"/>
            <a:ext cx="11453181"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Quantifying female avoidance and male abort rates</a:t>
            </a:r>
            <a:endParaRPr lang="en-CA" sz="3200" dirty="0">
              <a:latin typeface="Helvetica" panose="020B0604020202020204" pitchFamily="34" charset="0"/>
              <a:cs typeface="Helvetica" panose="020B0604020202020204" pitchFamily="34" charset="0"/>
            </a:endParaRPr>
          </a:p>
        </p:txBody>
      </p:sp>
      <p:sp>
        <p:nvSpPr>
          <p:cNvPr id="44" name="Rectangle 43">
            <a:extLst>
              <a:ext uri="{FF2B5EF4-FFF2-40B4-BE49-F238E27FC236}">
                <a16:creationId xmlns:a16="http://schemas.microsoft.com/office/drawing/2014/main" id="{74A80B74-41FB-4EF4-BD34-A11AED917453}"/>
              </a:ext>
            </a:extLst>
          </p:cNvPr>
          <p:cNvSpPr/>
          <p:nvPr/>
        </p:nvSpPr>
        <p:spPr>
          <a:xfrm>
            <a:off x="840937" y="3298530"/>
            <a:ext cx="97445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Mount</a:t>
            </a:r>
          </a:p>
        </p:txBody>
      </p:sp>
      <p:grpSp>
        <p:nvGrpSpPr>
          <p:cNvPr id="48" name="Group 47">
            <a:extLst>
              <a:ext uri="{FF2B5EF4-FFF2-40B4-BE49-F238E27FC236}">
                <a16:creationId xmlns:a16="http://schemas.microsoft.com/office/drawing/2014/main" id="{ADFB8FFB-DB84-4BA5-A2F7-98CAE89E9F21}"/>
              </a:ext>
            </a:extLst>
          </p:cNvPr>
          <p:cNvGrpSpPr/>
          <p:nvPr/>
        </p:nvGrpSpPr>
        <p:grpSpPr>
          <a:xfrm>
            <a:off x="3687574" y="3775584"/>
            <a:ext cx="1828795" cy="1624546"/>
            <a:chOff x="3824422" y="3814235"/>
            <a:chExt cx="1828795" cy="1624546"/>
          </a:xfrm>
        </p:grpSpPr>
        <p:cxnSp>
          <p:nvCxnSpPr>
            <p:cNvPr id="7" name="Straight Arrow Connector 6">
              <a:extLst>
                <a:ext uri="{FF2B5EF4-FFF2-40B4-BE49-F238E27FC236}">
                  <a16:creationId xmlns:a16="http://schemas.microsoft.com/office/drawing/2014/main" id="{04234FD1-1F3D-4459-94A6-D91900A17B16}"/>
                </a:ext>
              </a:extLst>
            </p:cNvPr>
            <p:cNvCxnSpPr>
              <a:cxnSpLocks/>
            </p:cNvCxnSpPr>
            <p:nvPr/>
          </p:nvCxnSpPr>
          <p:spPr>
            <a:xfrm flipV="1">
              <a:off x="3826600" y="4360960"/>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250048-F8D7-4875-A058-A8209A2933C6}"/>
                </a:ext>
              </a:extLst>
            </p:cNvPr>
            <p:cNvCxnSpPr>
              <a:cxnSpLocks/>
            </p:cNvCxnSpPr>
            <p:nvPr/>
          </p:nvCxnSpPr>
          <p:spPr>
            <a:xfrm>
              <a:off x="3824422" y="4856249"/>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FB6CAD9-C797-451C-A7D5-A25822AADBE5}"/>
                </a:ext>
              </a:extLst>
            </p:cNvPr>
            <p:cNvGrpSpPr/>
            <p:nvPr/>
          </p:nvGrpSpPr>
          <p:grpSpPr>
            <a:xfrm>
              <a:off x="4121873" y="3814235"/>
              <a:ext cx="1531344" cy="1624546"/>
              <a:chOff x="4121873" y="3814235"/>
              <a:chExt cx="1531344" cy="1624546"/>
            </a:xfrm>
          </p:grpSpPr>
          <p:sp>
            <p:nvSpPr>
              <p:cNvPr id="2" name="Rectangle: Rounded Corners 1">
                <a:extLst>
                  <a:ext uri="{FF2B5EF4-FFF2-40B4-BE49-F238E27FC236}">
                    <a16:creationId xmlns:a16="http://schemas.microsoft.com/office/drawing/2014/main" id="{5AF301B1-7E13-416D-A10B-6F1B99E73210}"/>
                  </a:ext>
                </a:extLst>
              </p:cNvPr>
              <p:cNvSpPr/>
              <p:nvPr/>
            </p:nvSpPr>
            <p:spPr>
              <a:xfrm>
                <a:off x="4155098" y="383577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CEF5B686-30DE-40BA-BC0D-99D45ED1CA57}"/>
                  </a:ext>
                </a:extLst>
              </p:cNvPr>
              <p:cNvSpPr/>
              <p:nvPr/>
            </p:nvSpPr>
            <p:spPr>
              <a:xfrm>
                <a:off x="4312977" y="3814235"/>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aborts</a:t>
                </a:r>
              </a:p>
            </p:txBody>
          </p:sp>
          <p:grpSp>
            <p:nvGrpSpPr>
              <p:cNvPr id="46" name="Group 45">
                <a:extLst>
                  <a:ext uri="{FF2B5EF4-FFF2-40B4-BE49-F238E27FC236}">
                    <a16:creationId xmlns:a16="http://schemas.microsoft.com/office/drawing/2014/main" id="{46A1E4ED-C024-4227-B457-E24D1DE81EBD}"/>
                  </a:ext>
                </a:extLst>
              </p:cNvPr>
              <p:cNvGrpSpPr/>
              <p:nvPr/>
            </p:nvGrpSpPr>
            <p:grpSpPr>
              <a:xfrm>
                <a:off x="4121873" y="4854006"/>
                <a:ext cx="1531344" cy="584775"/>
                <a:chOff x="4121873" y="4854006"/>
                <a:chExt cx="1531344" cy="584775"/>
              </a:xfrm>
            </p:grpSpPr>
            <p:sp>
              <p:nvSpPr>
                <p:cNvPr id="3" name="Rectangle: Rounded Corners 2">
                  <a:extLst>
                    <a:ext uri="{FF2B5EF4-FFF2-40B4-BE49-F238E27FC236}">
                      <a16:creationId xmlns:a16="http://schemas.microsoft.com/office/drawing/2014/main" id="{920246D9-1938-4C95-9610-41D51BA63C14}"/>
                    </a:ext>
                  </a:extLst>
                </p:cNvPr>
                <p:cNvSpPr/>
                <p:nvPr/>
              </p:nvSpPr>
              <p:spPr>
                <a:xfrm>
                  <a:off x="4142116" y="485400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5" name="Rectangle 44">
                  <a:extLst>
                    <a:ext uri="{FF2B5EF4-FFF2-40B4-BE49-F238E27FC236}">
                      <a16:creationId xmlns:a16="http://schemas.microsoft.com/office/drawing/2014/main" id="{B31C7B38-94E4-4039-B008-1DF38AB40ED5}"/>
                    </a:ext>
                  </a:extLst>
                </p:cNvPr>
                <p:cNvSpPr/>
                <p:nvPr/>
              </p:nvSpPr>
              <p:spPr>
                <a:xfrm>
                  <a:off x="4121873" y="4967279"/>
                  <a:ext cx="153134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Insemination</a:t>
                  </a:r>
                </a:p>
              </p:txBody>
            </p:sp>
          </p:grpSp>
        </p:grpSp>
      </p:grpSp>
      <p:grpSp>
        <p:nvGrpSpPr>
          <p:cNvPr id="51" name="Group 50">
            <a:extLst>
              <a:ext uri="{FF2B5EF4-FFF2-40B4-BE49-F238E27FC236}">
                <a16:creationId xmlns:a16="http://schemas.microsoft.com/office/drawing/2014/main" id="{8052A7C7-3848-4739-BD47-1FC45FFCADC6}"/>
              </a:ext>
            </a:extLst>
          </p:cNvPr>
          <p:cNvGrpSpPr/>
          <p:nvPr/>
        </p:nvGrpSpPr>
        <p:grpSpPr>
          <a:xfrm>
            <a:off x="3698123" y="1503869"/>
            <a:ext cx="1803871" cy="1562304"/>
            <a:chOff x="3834971" y="1542520"/>
            <a:chExt cx="1803871" cy="1562304"/>
          </a:xfrm>
        </p:grpSpPr>
        <p:grpSp>
          <p:nvGrpSpPr>
            <p:cNvPr id="13" name="Group 12">
              <a:extLst>
                <a:ext uri="{FF2B5EF4-FFF2-40B4-BE49-F238E27FC236}">
                  <a16:creationId xmlns:a16="http://schemas.microsoft.com/office/drawing/2014/main" id="{E0CDF742-E2AA-40BD-9AB8-C0CAA64F13E4}"/>
                </a:ext>
              </a:extLst>
            </p:cNvPr>
            <p:cNvGrpSpPr/>
            <p:nvPr/>
          </p:nvGrpSpPr>
          <p:grpSpPr>
            <a:xfrm>
              <a:off x="4155098" y="1542520"/>
              <a:ext cx="1483744" cy="646331"/>
              <a:chOff x="9449861" y="1374110"/>
              <a:chExt cx="1483744" cy="646331"/>
            </a:xfrm>
          </p:grpSpPr>
          <p:sp>
            <p:nvSpPr>
              <p:cNvPr id="14" name="Rectangle: Rounded Corners 13">
                <a:extLst>
                  <a:ext uri="{FF2B5EF4-FFF2-40B4-BE49-F238E27FC236}">
                    <a16:creationId xmlns:a16="http://schemas.microsoft.com/office/drawing/2014/main" id="{8C76D018-99FE-4926-9AE4-72F6EF6B57D3}"/>
                  </a:ext>
                </a:extLst>
              </p:cNvPr>
              <p:cNvSpPr/>
              <p:nvPr/>
            </p:nvSpPr>
            <p:spPr>
              <a:xfrm>
                <a:off x="9449861" y="140488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855F675-B8FF-4808-982F-CFF44A90F7AF}"/>
                  </a:ext>
                </a:extLst>
              </p:cNvPr>
              <p:cNvSpPr/>
              <p:nvPr/>
            </p:nvSpPr>
            <p:spPr>
              <a:xfrm>
                <a:off x="9612175" y="1374110"/>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succeeds</a:t>
                </a:r>
              </a:p>
            </p:txBody>
          </p:sp>
        </p:grpSp>
        <p:grpSp>
          <p:nvGrpSpPr>
            <p:cNvPr id="16" name="Group 15">
              <a:extLst>
                <a:ext uri="{FF2B5EF4-FFF2-40B4-BE49-F238E27FC236}">
                  <a16:creationId xmlns:a16="http://schemas.microsoft.com/office/drawing/2014/main" id="{50AB2A4A-B39F-4793-8589-C05FF91135A7}"/>
                </a:ext>
              </a:extLst>
            </p:cNvPr>
            <p:cNvGrpSpPr/>
            <p:nvPr/>
          </p:nvGrpSpPr>
          <p:grpSpPr>
            <a:xfrm>
              <a:off x="4155098" y="2458493"/>
              <a:ext cx="1483744" cy="646331"/>
              <a:chOff x="9449861" y="2290083"/>
              <a:chExt cx="1483744" cy="646331"/>
            </a:xfrm>
          </p:grpSpPr>
          <p:sp>
            <p:nvSpPr>
              <p:cNvPr id="17" name="Rectangle: Rounded Corners 16">
                <a:extLst>
                  <a:ext uri="{FF2B5EF4-FFF2-40B4-BE49-F238E27FC236}">
                    <a16:creationId xmlns:a16="http://schemas.microsoft.com/office/drawing/2014/main" id="{BBB7397D-7DF0-4E12-A7E6-AA48EB0E4975}"/>
                  </a:ext>
                </a:extLst>
              </p:cNvPr>
              <p:cNvSpPr/>
              <p:nvPr/>
            </p:nvSpPr>
            <p:spPr>
              <a:xfrm>
                <a:off x="9449861" y="2308361"/>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Rectangle 17">
                <a:extLst>
                  <a:ext uri="{FF2B5EF4-FFF2-40B4-BE49-F238E27FC236}">
                    <a16:creationId xmlns:a16="http://schemas.microsoft.com/office/drawing/2014/main" id="{5FD58B12-4465-41DB-8CC4-29156DB99A28}"/>
                  </a:ext>
                </a:extLst>
              </p:cNvPr>
              <p:cNvSpPr/>
              <p:nvPr/>
            </p:nvSpPr>
            <p:spPr>
              <a:xfrm>
                <a:off x="9612175" y="2290083"/>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fails</a:t>
                </a:r>
              </a:p>
            </p:txBody>
          </p:sp>
        </p:grpSp>
        <p:cxnSp>
          <p:nvCxnSpPr>
            <p:cNvPr id="49" name="Straight Arrow Connector 48">
              <a:extLst>
                <a:ext uri="{FF2B5EF4-FFF2-40B4-BE49-F238E27FC236}">
                  <a16:creationId xmlns:a16="http://schemas.microsoft.com/office/drawing/2014/main" id="{9E125A1F-DEF0-4E37-9DBB-3914BE7906E0}"/>
                </a:ext>
              </a:extLst>
            </p:cNvPr>
            <p:cNvCxnSpPr>
              <a:cxnSpLocks/>
            </p:cNvCxnSpPr>
            <p:nvPr/>
          </p:nvCxnSpPr>
          <p:spPr>
            <a:xfrm flipV="1">
              <a:off x="3837149" y="2070679"/>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26131C-438D-4FFD-9FF6-315B7588A646}"/>
                </a:ext>
              </a:extLst>
            </p:cNvPr>
            <p:cNvCxnSpPr>
              <a:cxnSpLocks/>
            </p:cNvCxnSpPr>
            <p:nvPr/>
          </p:nvCxnSpPr>
          <p:spPr>
            <a:xfrm>
              <a:off x="3834971" y="2565968"/>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3584EC5-0272-40C1-BB32-9F0DC7E64EA7}"/>
              </a:ext>
            </a:extLst>
          </p:cNvPr>
          <p:cNvGrpSpPr/>
          <p:nvPr/>
        </p:nvGrpSpPr>
        <p:grpSpPr>
          <a:xfrm>
            <a:off x="6280613" y="1960829"/>
            <a:ext cx="5070450" cy="1427248"/>
            <a:chOff x="6277388" y="1371324"/>
            <a:chExt cx="5070450" cy="1427248"/>
          </a:xfrm>
        </p:grpSpPr>
        <p:sp>
          <p:nvSpPr>
            <p:cNvPr id="52" name="Rectangle 51">
              <a:extLst>
                <a:ext uri="{FF2B5EF4-FFF2-40B4-BE49-F238E27FC236}">
                  <a16:creationId xmlns:a16="http://schemas.microsoft.com/office/drawing/2014/main" id="{D383401F-5A73-4475-9480-7224DF45EB8F}"/>
                </a:ext>
              </a:extLst>
            </p:cNvPr>
            <p:cNvSpPr/>
            <p:nvPr/>
          </p:nvSpPr>
          <p:spPr>
            <a:xfrm>
              <a:off x="6277388" y="1598243"/>
              <a:ext cx="1986836" cy="1200329"/>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Female avoidance rate</a:t>
              </a:r>
            </a:p>
          </p:txBody>
        </p:sp>
        <p:sp>
          <p:nvSpPr>
            <p:cNvPr id="53" name="Rectangle 52">
              <a:extLst>
                <a:ext uri="{FF2B5EF4-FFF2-40B4-BE49-F238E27FC236}">
                  <a16:creationId xmlns:a16="http://schemas.microsoft.com/office/drawing/2014/main" id="{8BEDB7E7-E025-4866-98EC-C63E17D2D4F2}"/>
                </a:ext>
              </a:extLst>
            </p:cNvPr>
            <p:cNvSpPr/>
            <p:nvPr/>
          </p:nvSpPr>
          <p:spPr>
            <a:xfrm>
              <a:off x="8628335" y="1371324"/>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Attempted avoidances</a:t>
              </a:r>
            </a:p>
          </p:txBody>
        </p:sp>
        <p:sp>
          <p:nvSpPr>
            <p:cNvPr id="54" name="Rectangle 53">
              <a:extLst>
                <a:ext uri="{FF2B5EF4-FFF2-40B4-BE49-F238E27FC236}">
                  <a16:creationId xmlns:a16="http://schemas.microsoft.com/office/drawing/2014/main" id="{32517932-69EC-4FAA-BEDE-7C57C943B529}"/>
                </a:ext>
              </a:extLst>
            </p:cNvPr>
            <p:cNvSpPr/>
            <p:nvPr/>
          </p:nvSpPr>
          <p:spPr>
            <a:xfrm>
              <a:off x="8700927" y="2204616"/>
              <a:ext cx="2574319"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a:t>
              </a:r>
            </a:p>
          </p:txBody>
        </p:sp>
        <p:cxnSp>
          <p:nvCxnSpPr>
            <p:cNvPr id="59" name="Straight Connector 58">
              <a:extLst>
                <a:ext uri="{FF2B5EF4-FFF2-40B4-BE49-F238E27FC236}">
                  <a16:creationId xmlns:a16="http://schemas.microsoft.com/office/drawing/2014/main" id="{FCE38810-3F6D-43D7-8C88-9F7C6C3B8324}"/>
                </a:ext>
              </a:extLst>
            </p:cNvPr>
            <p:cNvCxnSpPr/>
            <p:nvPr/>
          </p:nvCxnSpPr>
          <p:spPr>
            <a:xfrm>
              <a:off x="8473074" y="2188851"/>
              <a:ext cx="2874764" cy="0"/>
            </a:xfrm>
            <a:prstGeom prst="line">
              <a:avLst/>
            </a:prstGeom>
            <a:ln w="28575"/>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5F076565-24AB-460C-BB34-677496F787B9}"/>
                </a:ext>
              </a:extLst>
            </p:cNvPr>
            <p:cNvSpPr/>
            <p:nvPr/>
          </p:nvSpPr>
          <p:spPr>
            <a:xfrm>
              <a:off x="7350869" y="1938081"/>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65" name="Group 64">
            <a:extLst>
              <a:ext uri="{FF2B5EF4-FFF2-40B4-BE49-F238E27FC236}">
                <a16:creationId xmlns:a16="http://schemas.microsoft.com/office/drawing/2014/main" id="{124A9A08-B6A7-43A0-B90E-A20F3208D475}"/>
              </a:ext>
            </a:extLst>
          </p:cNvPr>
          <p:cNvGrpSpPr/>
          <p:nvPr/>
        </p:nvGrpSpPr>
        <p:grpSpPr>
          <a:xfrm>
            <a:off x="6309737" y="4016480"/>
            <a:ext cx="5041326" cy="1294957"/>
            <a:chOff x="6412618" y="3719606"/>
            <a:chExt cx="5041326" cy="1294957"/>
          </a:xfrm>
        </p:grpSpPr>
        <p:sp>
          <p:nvSpPr>
            <p:cNvPr id="55" name="Rectangle 54">
              <a:extLst>
                <a:ext uri="{FF2B5EF4-FFF2-40B4-BE49-F238E27FC236}">
                  <a16:creationId xmlns:a16="http://schemas.microsoft.com/office/drawing/2014/main" id="{47A42D52-EC93-4ED6-B218-648159DF2DBA}"/>
                </a:ext>
              </a:extLst>
            </p:cNvPr>
            <p:cNvSpPr/>
            <p:nvPr/>
          </p:nvSpPr>
          <p:spPr>
            <a:xfrm>
              <a:off x="6412618" y="3899364"/>
              <a:ext cx="1826711"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 rate</a:t>
              </a:r>
            </a:p>
          </p:txBody>
        </p:sp>
        <p:grpSp>
          <p:nvGrpSpPr>
            <p:cNvPr id="63" name="Group 62">
              <a:extLst>
                <a:ext uri="{FF2B5EF4-FFF2-40B4-BE49-F238E27FC236}">
                  <a16:creationId xmlns:a16="http://schemas.microsoft.com/office/drawing/2014/main" id="{6E26F368-976A-4B75-B66E-CB9666E47350}"/>
                </a:ext>
              </a:extLst>
            </p:cNvPr>
            <p:cNvGrpSpPr/>
            <p:nvPr/>
          </p:nvGrpSpPr>
          <p:grpSpPr>
            <a:xfrm>
              <a:off x="8579180" y="3719606"/>
              <a:ext cx="2874764" cy="1294957"/>
              <a:chOff x="8169563" y="3534940"/>
              <a:chExt cx="2874764" cy="1294957"/>
            </a:xfrm>
          </p:grpSpPr>
          <p:sp>
            <p:nvSpPr>
              <p:cNvPr id="56" name="Rectangle 55">
                <a:extLst>
                  <a:ext uri="{FF2B5EF4-FFF2-40B4-BE49-F238E27FC236}">
                    <a16:creationId xmlns:a16="http://schemas.microsoft.com/office/drawing/2014/main" id="{5C58AAD6-F5AA-43B8-B5EF-44BB95CE76D1}"/>
                  </a:ext>
                </a:extLst>
              </p:cNvPr>
              <p:cNvSpPr/>
              <p:nvPr/>
            </p:nvSpPr>
            <p:spPr>
              <a:xfrm>
                <a:off x="8679371" y="3534940"/>
                <a:ext cx="1826711"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aborts</a:t>
                </a:r>
              </a:p>
            </p:txBody>
          </p:sp>
          <p:sp>
            <p:nvSpPr>
              <p:cNvPr id="57" name="Rectangle 56">
                <a:extLst>
                  <a:ext uri="{FF2B5EF4-FFF2-40B4-BE49-F238E27FC236}">
                    <a16:creationId xmlns:a16="http://schemas.microsoft.com/office/drawing/2014/main" id="{70318435-80A2-4EDE-B982-15A4CAB54E8D}"/>
                  </a:ext>
                </a:extLst>
              </p:cNvPr>
              <p:cNvSpPr/>
              <p:nvPr/>
            </p:nvSpPr>
            <p:spPr>
              <a:xfrm>
                <a:off x="8319785" y="3998900"/>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 where female stayed</a:t>
                </a:r>
              </a:p>
            </p:txBody>
          </p:sp>
          <p:cxnSp>
            <p:nvCxnSpPr>
              <p:cNvPr id="62" name="Straight Connector 61">
                <a:extLst>
                  <a:ext uri="{FF2B5EF4-FFF2-40B4-BE49-F238E27FC236}">
                    <a16:creationId xmlns:a16="http://schemas.microsoft.com/office/drawing/2014/main" id="{9812A1D9-D7A9-42D6-9BA5-AB629A2E228E}"/>
                  </a:ext>
                </a:extLst>
              </p:cNvPr>
              <p:cNvCxnSpPr/>
              <p:nvPr/>
            </p:nvCxnSpPr>
            <p:spPr>
              <a:xfrm>
                <a:off x="8169563" y="4025034"/>
                <a:ext cx="2874764"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2B12BB9E-B0AB-48D6-A940-75D1587FB5B1}"/>
                </a:ext>
              </a:extLst>
            </p:cNvPr>
            <p:cNvSpPr/>
            <p:nvPr/>
          </p:nvSpPr>
          <p:spPr>
            <a:xfrm>
              <a:off x="7435365" y="3932733"/>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spTree>
    <p:extLst>
      <p:ext uri="{BB962C8B-B14F-4D97-AF65-F5344CB8AC3E}">
        <p14:creationId xmlns:p14="http://schemas.microsoft.com/office/powerpoint/2010/main" val="27347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DE5EB-D1D0-4C9C-9126-E81ECB356834}"/>
              </a:ext>
            </a:extLst>
          </p:cNvPr>
          <p:cNvPicPr>
            <a:picLocks noChangeAspect="1"/>
          </p:cNvPicPr>
          <p:nvPr/>
        </p:nvPicPr>
        <p:blipFill>
          <a:blip r:embed="rId3"/>
          <a:stretch>
            <a:fillRect/>
          </a:stretch>
        </p:blipFill>
        <p:spPr>
          <a:xfrm>
            <a:off x="1174293" y="898974"/>
            <a:ext cx="2285164" cy="2285164"/>
          </a:xfrm>
          <a:prstGeom prst="rect">
            <a:avLst/>
          </a:prstGeom>
        </p:spPr>
      </p:pic>
      <p:pic>
        <p:nvPicPr>
          <p:cNvPr id="7" name="Picture 6">
            <a:extLst>
              <a:ext uri="{FF2B5EF4-FFF2-40B4-BE49-F238E27FC236}">
                <a16:creationId xmlns:a16="http://schemas.microsoft.com/office/drawing/2014/main" id="{1654F0C7-1D78-41D5-8B72-85FA58B0C7B2}"/>
              </a:ext>
            </a:extLst>
          </p:cNvPr>
          <p:cNvPicPr>
            <a:picLocks noChangeAspect="1"/>
          </p:cNvPicPr>
          <p:nvPr/>
        </p:nvPicPr>
        <p:blipFill>
          <a:blip r:embed="rId4"/>
          <a:stretch>
            <a:fillRect/>
          </a:stretch>
        </p:blipFill>
        <p:spPr>
          <a:xfrm>
            <a:off x="775956" y="3144667"/>
            <a:ext cx="3342488" cy="2883355"/>
          </a:xfrm>
          <a:prstGeom prst="rect">
            <a:avLst/>
          </a:prstGeom>
        </p:spPr>
      </p:pic>
      <p:pic>
        <p:nvPicPr>
          <p:cNvPr id="9" name="Picture 8">
            <a:extLst>
              <a:ext uri="{FF2B5EF4-FFF2-40B4-BE49-F238E27FC236}">
                <a16:creationId xmlns:a16="http://schemas.microsoft.com/office/drawing/2014/main" id="{23B1151F-2790-41A2-96CF-97E16C2EA3C4}"/>
              </a:ext>
            </a:extLst>
          </p:cNvPr>
          <p:cNvPicPr>
            <a:picLocks noChangeAspect="1"/>
          </p:cNvPicPr>
          <p:nvPr/>
        </p:nvPicPr>
        <p:blipFill rotWithShape="1">
          <a:blip r:embed="rId5"/>
          <a:srcRect l="4014" r="28006" b="17980"/>
          <a:stretch/>
        </p:blipFill>
        <p:spPr>
          <a:xfrm>
            <a:off x="3711380" y="898974"/>
            <a:ext cx="3433123" cy="2488666"/>
          </a:xfrm>
          <a:prstGeom prst="rect">
            <a:avLst/>
          </a:prstGeom>
        </p:spPr>
      </p:pic>
      <p:pic>
        <p:nvPicPr>
          <p:cNvPr id="11" name="Picture 10">
            <a:extLst>
              <a:ext uri="{FF2B5EF4-FFF2-40B4-BE49-F238E27FC236}">
                <a16:creationId xmlns:a16="http://schemas.microsoft.com/office/drawing/2014/main" id="{B2D54498-705F-4ABB-A16A-3A810368EC45}"/>
              </a:ext>
            </a:extLst>
          </p:cNvPr>
          <p:cNvPicPr>
            <a:picLocks noChangeAspect="1"/>
          </p:cNvPicPr>
          <p:nvPr/>
        </p:nvPicPr>
        <p:blipFill rotWithShape="1">
          <a:blip r:embed="rId6"/>
          <a:srcRect l="9025" t="8525" r="18462" b="29722"/>
          <a:stretch/>
        </p:blipFill>
        <p:spPr>
          <a:xfrm>
            <a:off x="3577027" y="3323030"/>
            <a:ext cx="3650529" cy="2673957"/>
          </a:xfrm>
          <a:prstGeom prst="rect">
            <a:avLst/>
          </a:prstGeom>
        </p:spPr>
      </p:pic>
      <p:pic>
        <p:nvPicPr>
          <p:cNvPr id="13" name="Picture 12">
            <a:extLst>
              <a:ext uri="{FF2B5EF4-FFF2-40B4-BE49-F238E27FC236}">
                <a16:creationId xmlns:a16="http://schemas.microsoft.com/office/drawing/2014/main" id="{26670FE6-1513-4D6C-9F3B-3AB849245CE1}"/>
              </a:ext>
            </a:extLst>
          </p:cNvPr>
          <p:cNvPicPr>
            <a:picLocks noChangeAspect="1"/>
          </p:cNvPicPr>
          <p:nvPr/>
        </p:nvPicPr>
        <p:blipFill rotWithShape="1">
          <a:blip r:embed="rId7"/>
          <a:srcRect l="6618" t="4380" r="19243" b="19321"/>
          <a:stretch/>
        </p:blipFill>
        <p:spPr>
          <a:xfrm>
            <a:off x="7718721" y="2973561"/>
            <a:ext cx="3236082" cy="2756527"/>
          </a:xfrm>
          <a:prstGeom prst="rect">
            <a:avLst/>
          </a:prstGeom>
        </p:spPr>
      </p:pic>
      <p:grpSp>
        <p:nvGrpSpPr>
          <p:cNvPr id="29" name="Group 28">
            <a:extLst>
              <a:ext uri="{FF2B5EF4-FFF2-40B4-BE49-F238E27FC236}">
                <a16:creationId xmlns:a16="http://schemas.microsoft.com/office/drawing/2014/main" id="{9E5DC090-02DF-4AC9-BB8B-DFCF23D65CFA}"/>
              </a:ext>
            </a:extLst>
          </p:cNvPr>
          <p:cNvGrpSpPr/>
          <p:nvPr/>
        </p:nvGrpSpPr>
        <p:grpSpPr>
          <a:xfrm>
            <a:off x="7718721" y="1094195"/>
            <a:ext cx="4332252" cy="1172457"/>
            <a:chOff x="7054051" y="1408709"/>
            <a:chExt cx="4147801" cy="1172457"/>
          </a:xfrm>
        </p:grpSpPr>
        <p:sp>
          <p:nvSpPr>
            <p:cNvPr id="32" name="Oval 31">
              <a:extLst>
                <a:ext uri="{FF2B5EF4-FFF2-40B4-BE49-F238E27FC236}">
                  <a16:creationId xmlns:a16="http://schemas.microsoft.com/office/drawing/2014/main" id="{06D24027-7056-4703-AF12-9261783EE64E}"/>
                </a:ext>
              </a:extLst>
            </p:cNvPr>
            <p:cNvSpPr/>
            <p:nvPr/>
          </p:nvSpPr>
          <p:spPr>
            <a:xfrm>
              <a:off x="7054051" y="1482414"/>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33" name="Oval 32">
              <a:extLst>
                <a:ext uri="{FF2B5EF4-FFF2-40B4-BE49-F238E27FC236}">
                  <a16:creationId xmlns:a16="http://schemas.microsoft.com/office/drawing/2014/main" id="{2B5616BA-D818-4F44-8468-1A6B963A4826}"/>
                </a:ext>
              </a:extLst>
            </p:cNvPr>
            <p:cNvSpPr/>
            <p:nvPr/>
          </p:nvSpPr>
          <p:spPr>
            <a:xfrm>
              <a:off x="7059203" y="1833016"/>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4" name="Oval 33">
              <a:extLst>
                <a:ext uri="{FF2B5EF4-FFF2-40B4-BE49-F238E27FC236}">
                  <a16:creationId xmlns:a16="http://schemas.microsoft.com/office/drawing/2014/main" id="{E4803BA4-3F15-4106-A6EF-AD4FF5A13292}"/>
                </a:ext>
              </a:extLst>
            </p:cNvPr>
            <p:cNvSpPr/>
            <p:nvPr/>
          </p:nvSpPr>
          <p:spPr>
            <a:xfrm>
              <a:off x="7059205" y="2176074"/>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5" name="TextBox 34">
              <a:extLst>
                <a:ext uri="{FF2B5EF4-FFF2-40B4-BE49-F238E27FC236}">
                  <a16:creationId xmlns:a16="http://schemas.microsoft.com/office/drawing/2014/main" id="{B7B128C6-0844-4F3E-9E48-E08F057FA567}"/>
                </a:ext>
              </a:extLst>
            </p:cNvPr>
            <p:cNvSpPr txBox="1"/>
            <p:nvPr/>
          </p:nvSpPr>
          <p:spPr>
            <a:xfrm>
              <a:off x="7323143" y="1408709"/>
              <a:ext cx="903165" cy="461665"/>
            </a:xfrm>
            <a:prstGeom prst="rect">
              <a:avLst/>
            </a:prstGeom>
            <a:noFill/>
          </p:spPr>
          <p:txBody>
            <a:bodyPr wrap="square" rtlCol="0">
              <a:spAutoFit/>
            </a:bodyPr>
            <a:lstStyle/>
            <a:p>
              <a:r>
                <a:rPr lang="en-CA" sz="2400" dirty="0"/>
                <a:t>Male</a:t>
              </a:r>
            </a:p>
          </p:txBody>
        </p:sp>
        <p:sp>
          <p:nvSpPr>
            <p:cNvPr id="36" name="TextBox 35">
              <a:extLst>
                <a:ext uri="{FF2B5EF4-FFF2-40B4-BE49-F238E27FC236}">
                  <a16:creationId xmlns:a16="http://schemas.microsoft.com/office/drawing/2014/main" id="{9A7EE04E-0EA7-495F-A573-2428188B94D1}"/>
                </a:ext>
              </a:extLst>
            </p:cNvPr>
            <p:cNvSpPr txBox="1"/>
            <p:nvPr/>
          </p:nvSpPr>
          <p:spPr>
            <a:xfrm>
              <a:off x="7328295" y="1760866"/>
              <a:ext cx="3648072" cy="461665"/>
            </a:xfrm>
            <a:prstGeom prst="rect">
              <a:avLst/>
            </a:prstGeom>
            <a:noFill/>
          </p:spPr>
          <p:txBody>
            <a:bodyPr wrap="square" rtlCol="0">
              <a:spAutoFit/>
            </a:bodyPr>
            <a:lstStyle/>
            <a:p>
              <a:r>
                <a:rPr lang="en-CA" sz="2400" dirty="0"/>
                <a:t>Recently inseminated female</a:t>
              </a:r>
            </a:p>
          </p:txBody>
        </p:sp>
        <p:sp>
          <p:nvSpPr>
            <p:cNvPr id="37" name="TextBox 36">
              <a:extLst>
                <a:ext uri="{FF2B5EF4-FFF2-40B4-BE49-F238E27FC236}">
                  <a16:creationId xmlns:a16="http://schemas.microsoft.com/office/drawing/2014/main" id="{D6F5E436-7D38-4E26-84B0-C03E9A4AEBB4}"/>
                </a:ext>
              </a:extLst>
            </p:cNvPr>
            <p:cNvSpPr txBox="1"/>
            <p:nvPr/>
          </p:nvSpPr>
          <p:spPr>
            <a:xfrm>
              <a:off x="7328295" y="2119501"/>
              <a:ext cx="3873557" cy="461665"/>
            </a:xfrm>
            <a:prstGeom prst="rect">
              <a:avLst/>
            </a:prstGeom>
            <a:noFill/>
          </p:spPr>
          <p:txBody>
            <a:bodyPr wrap="square" rtlCol="0">
              <a:spAutoFit/>
            </a:bodyPr>
            <a:lstStyle/>
            <a:p>
              <a:r>
                <a:rPr lang="en-CA" sz="2400" dirty="0"/>
                <a:t>Distantly inseminated female</a:t>
              </a:r>
            </a:p>
          </p:txBody>
        </p:sp>
      </p:grpSp>
      <p:sp>
        <p:nvSpPr>
          <p:cNvPr id="22" name="TextBox 21">
            <a:extLst>
              <a:ext uri="{FF2B5EF4-FFF2-40B4-BE49-F238E27FC236}">
                <a16:creationId xmlns:a16="http://schemas.microsoft.com/office/drawing/2014/main" id="{9B2E13AC-A96F-44ED-BC5C-79C76AD36713}"/>
              </a:ext>
            </a:extLst>
          </p:cNvPr>
          <p:cNvSpPr txBox="1"/>
          <p:nvPr/>
        </p:nvSpPr>
        <p:spPr>
          <a:xfrm>
            <a:off x="174253" y="178054"/>
            <a:ext cx="11876720"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Mounting networks: </a:t>
            </a:r>
            <a:r>
              <a:rPr lang="en-CA" sz="2400" dirty="0">
                <a:latin typeface="Helvetica" panose="020B0604020202020204" pitchFamily="34" charset="0"/>
                <a:cs typeface="Helvetica" panose="020B0604020202020204" pitchFamily="34" charset="0"/>
              </a:rPr>
              <a:t>Distantly and recently inseminated females were </a:t>
            </a:r>
            <a:r>
              <a:rPr lang="en-CA" sz="2400" b="1" dirty="0">
                <a:latin typeface="Helvetica" panose="020B0604020202020204" pitchFamily="34" charset="0"/>
                <a:cs typeface="Helvetica" panose="020B0604020202020204" pitchFamily="34" charset="0"/>
              </a:rPr>
              <a:t>mounted</a:t>
            </a:r>
          </a:p>
          <a:p>
            <a:r>
              <a:rPr lang="en-CA" sz="2400" b="1" dirty="0">
                <a:latin typeface="Helvetica" panose="020B0604020202020204" pitchFamily="34" charset="0"/>
                <a:cs typeface="Helvetica" panose="020B0604020202020204" pitchFamily="34" charset="0"/>
              </a:rPr>
              <a:t>                                    </a:t>
            </a:r>
            <a:r>
              <a:rPr lang="en-CA" sz="2400" dirty="0">
                <a:latin typeface="Helvetica" panose="020B0604020202020204" pitchFamily="34" charset="0"/>
                <a:cs typeface="Helvetica" panose="020B0604020202020204" pitchFamily="34" charset="0"/>
              </a:rPr>
              <a:t>roughly equally</a:t>
            </a:r>
          </a:p>
        </p:txBody>
      </p:sp>
      <p:sp>
        <p:nvSpPr>
          <p:cNvPr id="24" name="TextBox 23">
            <a:extLst>
              <a:ext uri="{FF2B5EF4-FFF2-40B4-BE49-F238E27FC236}">
                <a16:creationId xmlns:a16="http://schemas.microsoft.com/office/drawing/2014/main" id="{089D385C-EB2D-4E20-9D4D-F811FEB701D3}"/>
              </a:ext>
            </a:extLst>
          </p:cNvPr>
          <p:cNvSpPr txBox="1"/>
          <p:nvPr/>
        </p:nvSpPr>
        <p:spPr>
          <a:xfrm>
            <a:off x="323433" y="5959026"/>
            <a:ext cx="7750125"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4.3 mounts/female</a:t>
            </a:r>
            <a:br>
              <a:rPr lang="en-CA" sz="2400" dirty="0">
                <a:latin typeface="Helvetica" panose="020B0604020202020204" pitchFamily="34" charset="0"/>
                <a:cs typeface="Helvetica" panose="020B0604020202020204" pitchFamily="34" charset="0"/>
              </a:rPr>
            </a:b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3.6 mounts/female</a:t>
            </a:r>
          </a:p>
        </p:txBody>
      </p:sp>
      <p:sp>
        <p:nvSpPr>
          <p:cNvPr id="16" name="TextBox 15">
            <a:extLst>
              <a:ext uri="{FF2B5EF4-FFF2-40B4-BE49-F238E27FC236}">
                <a16:creationId xmlns:a16="http://schemas.microsoft.com/office/drawing/2014/main" id="{DEF51C3D-34E3-BC00-5F09-B3714E2B8369}"/>
              </a:ext>
            </a:extLst>
          </p:cNvPr>
          <p:cNvSpPr txBox="1"/>
          <p:nvPr/>
        </p:nvSpPr>
        <p:spPr>
          <a:xfrm>
            <a:off x="7648350" y="2220195"/>
            <a:ext cx="4045812" cy="461665"/>
          </a:xfrm>
          <a:prstGeom prst="rect">
            <a:avLst/>
          </a:prstGeom>
          <a:noFill/>
        </p:spPr>
        <p:txBody>
          <a:bodyPr wrap="square" rtlCol="0">
            <a:spAutoFit/>
          </a:bodyPr>
          <a:lstStyle/>
          <a:p>
            <a:r>
              <a:rPr lang="en-CA" sz="2400" dirty="0"/>
              <a:t>Larger circles = more mounts</a:t>
            </a:r>
          </a:p>
        </p:txBody>
      </p:sp>
    </p:spTree>
    <p:extLst>
      <p:ext uri="{BB962C8B-B14F-4D97-AF65-F5344CB8AC3E}">
        <p14:creationId xmlns:p14="http://schemas.microsoft.com/office/powerpoint/2010/main" val="251644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7B6A453-E3F3-4A81-8B6B-944B1E265392}"/>
              </a:ext>
            </a:extLst>
          </p:cNvPr>
          <p:cNvSpPr txBox="1"/>
          <p:nvPr/>
        </p:nvSpPr>
        <p:spPr>
          <a:xfrm>
            <a:off x="201685" y="222756"/>
            <a:ext cx="11260971" cy="461665"/>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Insemination networks: </a:t>
            </a:r>
            <a:r>
              <a:rPr lang="en-CA" sz="2400" dirty="0">
                <a:latin typeface="Helvetica" panose="020B0604020202020204" pitchFamily="34" charset="0"/>
                <a:cs typeface="Helvetica" panose="020B0604020202020204" pitchFamily="34" charset="0"/>
              </a:rPr>
              <a:t>Distantly inseminated females were </a:t>
            </a:r>
            <a:r>
              <a:rPr lang="en-CA" sz="2400" b="1" dirty="0">
                <a:latin typeface="Helvetica" panose="020B0604020202020204" pitchFamily="34" charset="0"/>
                <a:cs typeface="Helvetica" panose="020B0604020202020204" pitchFamily="34" charset="0"/>
              </a:rPr>
              <a:t>inseminated</a:t>
            </a:r>
            <a:r>
              <a:rPr lang="en-CA" sz="2400" dirty="0">
                <a:latin typeface="Helvetica" panose="020B0604020202020204" pitchFamily="34" charset="0"/>
                <a:cs typeface="Helvetica" panose="020B0604020202020204" pitchFamily="34" charset="0"/>
              </a:rPr>
              <a:t> more</a:t>
            </a:r>
          </a:p>
        </p:txBody>
      </p:sp>
      <p:grpSp>
        <p:nvGrpSpPr>
          <p:cNvPr id="5" name="Group 4">
            <a:extLst>
              <a:ext uri="{FF2B5EF4-FFF2-40B4-BE49-F238E27FC236}">
                <a16:creationId xmlns:a16="http://schemas.microsoft.com/office/drawing/2014/main" id="{81F97DB4-C3B2-40FD-8140-7FA8BB8053BA}"/>
              </a:ext>
            </a:extLst>
          </p:cNvPr>
          <p:cNvGrpSpPr/>
          <p:nvPr/>
        </p:nvGrpSpPr>
        <p:grpSpPr>
          <a:xfrm>
            <a:off x="1668149" y="838812"/>
            <a:ext cx="9866419" cy="4851000"/>
            <a:chOff x="1336557" y="1292754"/>
            <a:chExt cx="9376063" cy="4664987"/>
          </a:xfrm>
        </p:grpSpPr>
        <p:pic>
          <p:nvPicPr>
            <p:cNvPr id="14" name="Picture 13">
              <a:extLst>
                <a:ext uri="{FF2B5EF4-FFF2-40B4-BE49-F238E27FC236}">
                  <a16:creationId xmlns:a16="http://schemas.microsoft.com/office/drawing/2014/main" id="{3979F5BE-5586-4D3F-9BD3-7D4ADE243988}"/>
                </a:ext>
              </a:extLst>
            </p:cNvPr>
            <p:cNvPicPr>
              <a:picLocks noChangeAspect="1"/>
            </p:cNvPicPr>
            <p:nvPr/>
          </p:nvPicPr>
          <p:blipFill rotWithShape="1">
            <a:blip r:embed="rId3"/>
            <a:srcRect t="21252" r="23380"/>
            <a:stretch/>
          </p:blipFill>
          <p:spPr>
            <a:xfrm>
              <a:off x="4095713" y="3443944"/>
              <a:ext cx="2509583" cy="2513797"/>
            </a:xfrm>
            <a:prstGeom prst="rect">
              <a:avLst/>
            </a:prstGeom>
          </p:spPr>
        </p:pic>
        <p:graphicFrame>
          <p:nvGraphicFramePr>
            <p:cNvPr id="10" name="Object 9">
              <a:extLst>
                <a:ext uri="{FF2B5EF4-FFF2-40B4-BE49-F238E27FC236}">
                  <a16:creationId xmlns:a16="http://schemas.microsoft.com/office/drawing/2014/main" id="{8C91509A-4C34-4EA5-BAD5-1B65F1331EC2}"/>
                </a:ext>
              </a:extLst>
            </p:cNvPr>
            <p:cNvGraphicFramePr>
              <a:graphicFrameLocks noChangeAspect="1"/>
            </p:cNvGraphicFramePr>
            <p:nvPr/>
          </p:nvGraphicFramePr>
          <p:xfrm>
            <a:off x="1620734" y="3520745"/>
            <a:ext cx="2264816" cy="2261567"/>
          </p:xfrm>
          <a:graphic>
            <a:graphicData uri="http://schemas.openxmlformats.org/presentationml/2006/ole">
              <mc:AlternateContent xmlns:mc="http://schemas.openxmlformats.org/markup-compatibility/2006">
                <mc:Choice xmlns:v="urn:schemas-microsoft-com:vml" Requires="v">
                  <p:oleObj name="Bitmap Image" r:id="rId4" imgW="3319560" imgH="3314880" progId="Paint.Picture">
                    <p:embed/>
                  </p:oleObj>
                </mc:Choice>
                <mc:Fallback>
                  <p:oleObj name="Bitmap Image" r:id="rId4" imgW="3319560" imgH="3314880" progId="Paint.Picture">
                    <p:embed/>
                    <p:pic>
                      <p:nvPicPr>
                        <p:cNvPr id="10" name="Object 9">
                          <a:extLst>
                            <a:ext uri="{FF2B5EF4-FFF2-40B4-BE49-F238E27FC236}">
                              <a16:creationId xmlns:a16="http://schemas.microsoft.com/office/drawing/2014/main" id="{8C91509A-4C34-4EA5-BAD5-1B65F1331EC2}"/>
                            </a:ext>
                          </a:extLst>
                        </p:cNvPr>
                        <p:cNvPicPr/>
                        <p:nvPr/>
                      </p:nvPicPr>
                      <p:blipFill>
                        <a:blip r:embed="rId5"/>
                        <a:stretch>
                          <a:fillRect/>
                        </a:stretch>
                      </p:blipFill>
                      <p:spPr>
                        <a:xfrm>
                          <a:off x="1620734" y="3520745"/>
                          <a:ext cx="2264816" cy="2261567"/>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AF953A28-2C69-4738-B4C8-3D695113479D}"/>
                </a:ext>
              </a:extLst>
            </p:cNvPr>
            <p:cNvPicPr>
              <a:picLocks noChangeAspect="1"/>
            </p:cNvPicPr>
            <p:nvPr/>
          </p:nvPicPr>
          <p:blipFill>
            <a:blip r:embed="rId6"/>
            <a:stretch>
              <a:fillRect/>
            </a:stretch>
          </p:blipFill>
          <p:spPr>
            <a:xfrm>
              <a:off x="6605296" y="3233942"/>
              <a:ext cx="2604691" cy="2723799"/>
            </a:xfrm>
            <a:prstGeom prst="rect">
              <a:avLst/>
            </a:prstGeom>
          </p:spPr>
        </p:pic>
        <p:graphicFrame>
          <p:nvGraphicFramePr>
            <p:cNvPr id="4" name="Object 3">
              <a:extLst>
                <a:ext uri="{FF2B5EF4-FFF2-40B4-BE49-F238E27FC236}">
                  <a16:creationId xmlns:a16="http://schemas.microsoft.com/office/drawing/2014/main" id="{27CB285E-50C2-4537-8D17-9739A078E134}"/>
                </a:ext>
              </a:extLst>
            </p:cNvPr>
            <p:cNvGraphicFramePr>
              <a:graphicFrameLocks noChangeAspect="1"/>
            </p:cNvGraphicFramePr>
            <p:nvPr/>
          </p:nvGraphicFramePr>
          <p:xfrm>
            <a:off x="1336557" y="1292754"/>
            <a:ext cx="2610832" cy="2227991"/>
          </p:xfrm>
          <a:graphic>
            <a:graphicData uri="http://schemas.openxmlformats.org/presentationml/2006/ole">
              <mc:AlternateContent xmlns:mc="http://schemas.openxmlformats.org/markup-compatibility/2006">
                <mc:Choice xmlns:v="urn:schemas-microsoft-com:vml" Requires="v">
                  <p:oleObj name="Bitmap Image" r:id="rId7" imgW="1981080" imgH="1690560" progId="Paint.Picture">
                    <p:embed/>
                  </p:oleObj>
                </mc:Choice>
                <mc:Fallback>
                  <p:oleObj name="Bitmap Image" r:id="rId7" imgW="1981080" imgH="1690560" progId="Paint.Picture">
                    <p:embed/>
                    <p:pic>
                      <p:nvPicPr>
                        <p:cNvPr id="4" name="Object 3">
                          <a:extLst>
                            <a:ext uri="{FF2B5EF4-FFF2-40B4-BE49-F238E27FC236}">
                              <a16:creationId xmlns:a16="http://schemas.microsoft.com/office/drawing/2014/main" id="{27CB285E-50C2-4537-8D17-9739A078E134}"/>
                            </a:ext>
                          </a:extLst>
                        </p:cNvPr>
                        <p:cNvPicPr/>
                        <p:nvPr/>
                      </p:nvPicPr>
                      <p:blipFill>
                        <a:blip r:embed="rId8"/>
                        <a:stretch>
                          <a:fillRect/>
                        </a:stretch>
                      </p:blipFill>
                      <p:spPr>
                        <a:xfrm>
                          <a:off x="1336557" y="1292754"/>
                          <a:ext cx="2610832" cy="2227991"/>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F8ACBC44-524D-4F1E-A3E9-D9D494976E3A}"/>
                </a:ext>
              </a:extLst>
            </p:cNvPr>
            <p:cNvGrpSpPr/>
            <p:nvPr/>
          </p:nvGrpSpPr>
          <p:grpSpPr>
            <a:xfrm>
              <a:off x="6699249" y="1720580"/>
              <a:ext cx="4013371" cy="1121030"/>
              <a:chOff x="7054051" y="1316810"/>
              <a:chExt cx="4013371" cy="1121030"/>
            </a:xfrm>
          </p:grpSpPr>
          <p:sp>
            <p:nvSpPr>
              <p:cNvPr id="33" name="Oval 32">
                <a:extLst>
                  <a:ext uri="{FF2B5EF4-FFF2-40B4-BE49-F238E27FC236}">
                    <a16:creationId xmlns:a16="http://schemas.microsoft.com/office/drawing/2014/main" id="{5ABFFCA7-5443-4C63-B2AC-485D8C3A2B36}"/>
                  </a:ext>
                </a:extLst>
              </p:cNvPr>
              <p:cNvSpPr/>
              <p:nvPr/>
            </p:nvSpPr>
            <p:spPr>
              <a:xfrm>
                <a:off x="7054051" y="1356797"/>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Oval 33">
                <a:extLst>
                  <a:ext uri="{FF2B5EF4-FFF2-40B4-BE49-F238E27FC236}">
                    <a16:creationId xmlns:a16="http://schemas.microsoft.com/office/drawing/2014/main" id="{FD48C42C-5678-4B65-A7AA-61BA63A4C810}"/>
                  </a:ext>
                </a:extLst>
              </p:cNvPr>
              <p:cNvSpPr/>
              <p:nvPr/>
            </p:nvSpPr>
            <p:spPr>
              <a:xfrm>
                <a:off x="7059203" y="1707401"/>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E30F4E3E-A809-48B6-8ABD-A50CE3BAA87B}"/>
                  </a:ext>
                </a:extLst>
              </p:cNvPr>
              <p:cNvSpPr/>
              <p:nvPr/>
            </p:nvSpPr>
            <p:spPr>
              <a:xfrm>
                <a:off x="7059205" y="2050456"/>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C4EE0A99-AE8D-4589-972A-363E282EF909}"/>
                  </a:ext>
                </a:extLst>
              </p:cNvPr>
              <p:cNvSpPr txBox="1"/>
              <p:nvPr/>
            </p:nvSpPr>
            <p:spPr>
              <a:xfrm>
                <a:off x="7328295" y="1316810"/>
                <a:ext cx="903165" cy="443962"/>
              </a:xfrm>
              <a:prstGeom prst="rect">
                <a:avLst/>
              </a:prstGeom>
              <a:noFill/>
            </p:spPr>
            <p:txBody>
              <a:bodyPr wrap="square" rtlCol="0">
                <a:spAutoFit/>
              </a:bodyPr>
              <a:lstStyle/>
              <a:p>
                <a:r>
                  <a:rPr lang="en-CA" sz="2400" dirty="0"/>
                  <a:t>Male</a:t>
                </a:r>
              </a:p>
            </p:txBody>
          </p:sp>
          <p:sp>
            <p:nvSpPr>
              <p:cNvPr id="37" name="TextBox 36">
                <a:extLst>
                  <a:ext uri="{FF2B5EF4-FFF2-40B4-BE49-F238E27FC236}">
                    <a16:creationId xmlns:a16="http://schemas.microsoft.com/office/drawing/2014/main" id="{2069C99D-AF84-4716-BD7C-F9CA5CAD31D6}"/>
                  </a:ext>
                </a:extLst>
              </p:cNvPr>
              <p:cNvSpPr txBox="1"/>
              <p:nvPr/>
            </p:nvSpPr>
            <p:spPr>
              <a:xfrm>
                <a:off x="7328294" y="1635249"/>
                <a:ext cx="3639794" cy="443962"/>
              </a:xfrm>
              <a:prstGeom prst="rect">
                <a:avLst/>
              </a:prstGeom>
              <a:noFill/>
            </p:spPr>
            <p:txBody>
              <a:bodyPr wrap="square" rtlCol="0">
                <a:spAutoFit/>
              </a:bodyPr>
              <a:lstStyle/>
              <a:p>
                <a:r>
                  <a:rPr lang="en-CA" sz="2400" dirty="0"/>
                  <a:t>Recently inseminated female</a:t>
                </a:r>
              </a:p>
            </p:txBody>
          </p:sp>
          <p:sp>
            <p:nvSpPr>
              <p:cNvPr id="38" name="TextBox 37">
                <a:extLst>
                  <a:ext uri="{FF2B5EF4-FFF2-40B4-BE49-F238E27FC236}">
                    <a16:creationId xmlns:a16="http://schemas.microsoft.com/office/drawing/2014/main" id="{5FD42D87-FEAB-4C90-AC45-1D5474410D34}"/>
                  </a:ext>
                </a:extLst>
              </p:cNvPr>
              <p:cNvSpPr txBox="1"/>
              <p:nvPr/>
            </p:nvSpPr>
            <p:spPr>
              <a:xfrm>
                <a:off x="7328295" y="1993878"/>
                <a:ext cx="3739127" cy="443962"/>
              </a:xfrm>
              <a:prstGeom prst="rect">
                <a:avLst/>
              </a:prstGeom>
              <a:noFill/>
            </p:spPr>
            <p:txBody>
              <a:bodyPr wrap="square" rtlCol="0">
                <a:spAutoFit/>
              </a:bodyPr>
              <a:lstStyle/>
              <a:p>
                <a:r>
                  <a:rPr lang="en-CA" sz="2400" dirty="0"/>
                  <a:t>Distantly inseminated female</a:t>
                </a:r>
              </a:p>
            </p:txBody>
          </p:sp>
        </p:grpSp>
        <p:pic>
          <p:nvPicPr>
            <p:cNvPr id="3" name="Picture 2">
              <a:extLst>
                <a:ext uri="{FF2B5EF4-FFF2-40B4-BE49-F238E27FC236}">
                  <a16:creationId xmlns:a16="http://schemas.microsoft.com/office/drawing/2014/main" id="{93C20055-889A-4350-96C6-12689F868D7D}"/>
                </a:ext>
              </a:extLst>
            </p:cNvPr>
            <p:cNvPicPr>
              <a:picLocks noChangeAspect="1"/>
            </p:cNvPicPr>
            <p:nvPr/>
          </p:nvPicPr>
          <p:blipFill>
            <a:blip r:embed="rId9"/>
            <a:stretch>
              <a:fillRect/>
            </a:stretch>
          </p:blipFill>
          <p:spPr>
            <a:xfrm>
              <a:off x="4273817" y="1292755"/>
              <a:ext cx="2039906" cy="2227991"/>
            </a:xfrm>
            <a:prstGeom prst="rect">
              <a:avLst/>
            </a:prstGeom>
          </p:spPr>
        </p:pic>
      </p:grpSp>
      <p:sp>
        <p:nvSpPr>
          <p:cNvPr id="23" name="TextBox 22">
            <a:extLst>
              <a:ext uri="{FF2B5EF4-FFF2-40B4-BE49-F238E27FC236}">
                <a16:creationId xmlns:a16="http://schemas.microsoft.com/office/drawing/2014/main" id="{5C8B1DF2-92C1-49B6-AB7C-A9C0E35E45F1}"/>
              </a:ext>
            </a:extLst>
          </p:cNvPr>
          <p:cNvSpPr txBox="1"/>
          <p:nvPr/>
        </p:nvSpPr>
        <p:spPr>
          <a:xfrm>
            <a:off x="331341" y="5844203"/>
            <a:ext cx="8881492"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0.77 inseminations/female </a:t>
            </a: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1.33 inseminations/female</a:t>
            </a:r>
          </a:p>
        </p:txBody>
      </p:sp>
      <p:sp>
        <p:nvSpPr>
          <p:cNvPr id="17" name="TextBox 16">
            <a:extLst>
              <a:ext uri="{FF2B5EF4-FFF2-40B4-BE49-F238E27FC236}">
                <a16:creationId xmlns:a16="http://schemas.microsoft.com/office/drawing/2014/main" id="{49CFD9C9-DCA4-A5AA-27C7-BA67784AC6C5}"/>
              </a:ext>
            </a:extLst>
          </p:cNvPr>
          <p:cNvSpPr txBox="1"/>
          <p:nvPr/>
        </p:nvSpPr>
        <p:spPr>
          <a:xfrm>
            <a:off x="7249115" y="2419525"/>
            <a:ext cx="4629459" cy="461665"/>
          </a:xfrm>
          <a:prstGeom prst="rect">
            <a:avLst/>
          </a:prstGeom>
          <a:noFill/>
        </p:spPr>
        <p:txBody>
          <a:bodyPr wrap="square" rtlCol="0">
            <a:spAutoFit/>
          </a:bodyPr>
          <a:lstStyle/>
          <a:p>
            <a:r>
              <a:rPr lang="en-CA" sz="2400" dirty="0"/>
              <a:t>Larger circles = more inseminations</a:t>
            </a:r>
          </a:p>
        </p:txBody>
      </p:sp>
    </p:spTree>
    <p:extLst>
      <p:ext uri="{BB962C8B-B14F-4D97-AF65-F5344CB8AC3E}">
        <p14:creationId xmlns:p14="http://schemas.microsoft.com/office/powerpoint/2010/main" val="12048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B842CC-741E-4311-BBA1-EAD3A29A3C91}"/>
              </a:ext>
            </a:extLst>
          </p:cNvPr>
          <p:cNvSpPr txBox="1"/>
          <p:nvPr/>
        </p:nvSpPr>
        <p:spPr>
          <a:xfrm>
            <a:off x="146791" y="153781"/>
            <a:ext cx="11861321"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Female avoidance: </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Recently and distantly inseminated females evaded mounts at equal rates</a:t>
            </a:r>
          </a:p>
        </p:txBody>
      </p:sp>
      <p:grpSp>
        <p:nvGrpSpPr>
          <p:cNvPr id="4" name="Group 3">
            <a:extLst>
              <a:ext uri="{FF2B5EF4-FFF2-40B4-BE49-F238E27FC236}">
                <a16:creationId xmlns:a16="http://schemas.microsoft.com/office/drawing/2014/main" id="{C3F0EAFE-7A1E-4F1B-BC32-785DD43B0517}"/>
              </a:ext>
            </a:extLst>
          </p:cNvPr>
          <p:cNvGrpSpPr/>
          <p:nvPr/>
        </p:nvGrpSpPr>
        <p:grpSpPr>
          <a:xfrm>
            <a:off x="3608832" y="1063427"/>
            <a:ext cx="4974336" cy="5573924"/>
            <a:chOff x="1325591" y="644283"/>
            <a:chExt cx="4974336" cy="5573924"/>
          </a:xfrm>
        </p:grpSpPr>
        <p:grpSp>
          <p:nvGrpSpPr>
            <p:cNvPr id="21" name="Group 20">
              <a:extLst>
                <a:ext uri="{FF2B5EF4-FFF2-40B4-BE49-F238E27FC236}">
                  <a16:creationId xmlns:a16="http://schemas.microsoft.com/office/drawing/2014/main" id="{CF845149-AD66-470E-B4C0-F8A063406F9F}"/>
                </a:ext>
              </a:extLst>
            </p:cNvPr>
            <p:cNvGrpSpPr/>
            <p:nvPr/>
          </p:nvGrpSpPr>
          <p:grpSpPr>
            <a:xfrm>
              <a:off x="1325591" y="1024415"/>
              <a:ext cx="4974336" cy="5193792"/>
              <a:chOff x="333358" y="790178"/>
              <a:chExt cx="5352785" cy="5979775"/>
            </a:xfrm>
          </p:grpSpPr>
          <p:pic>
            <p:nvPicPr>
              <p:cNvPr id="6" name="Picture 5">
                <a:extLst>
                  <a:ext uri="{FF2B5EF4-FFF2-40B4-BE49-F238E27FC236}">
                    <a16:creationId xmlns:a16="http://schemas.microsoft.com/office/drawing/2014/main" id="{B770D419-F801-4E2E-BE4F-CDBB2E836C6D}"/>
                  </a:ext>
                </a:extLst>
              </p:cNvPr>
              <p:cNvPicPr>
                <a:picLocks noChangeAspect="1"/>
              </p:cNvPicPr>
              <p:nvPr/>
            </p:nvPicPr>
            <p:blipFill>
              <a:blip r:embed="rId3"/>
              <a:stretch>
                <a:fillRect/>
              </a:stretch>
            </p:blipFill>
            <p:spPr>
              <a:xfrm>
                <a:off x="4533610" y="2338381"/>
                <a:ext cx="1152533" cy="1800238"/>
              </a:xfrm>
              <a:prstGeom prst="rect">
                <a:avLst/>
              </a:prstGeom>
            </p:spPr>
          </p:pic>
          <p:pic>
            <p:nvPicPr>
              <p:cNvPr id="18" name="Picture 17">
                <a:extLst>
                  <a:ext uri="{FF2B5EF4-FFF2-40B4-BE49-F238E27FC236}">
                    <a16:creationId xmlns:a16="http://schemas.microsoft.com/office/drawing/2014/main" id="{E9435918-D72D-4A5B-A289-092AA673AA2D}"/>
                  </a:ext>
                </a:extLst>
              </p:cNvPr>
              <p:cNvPicPr>
                <a:picLocks noChangeAspect="1"/>
              </p:cNvPicPr>
              <p:nvPr/>
            </p:nvPicPr>
            <p:blipFill>
              <a:blip r:embed="rId4"/>
              <a:stretch>
                <a:fillRect/>
              </a:stretch>
            </p:blipFill>
            <p:spPr>
              <a:xfrm>
                <a:off x="333358" y="790178"/>
                <a:ext cx="4200252" cy="5186025"/>
              </a:xfrm>
              <a:prstGeom prst="rect">
                <a:avLst/>
              </a:prstGeom>
            </p:spPr>
          </p:pic>
          <p:sp>
            <p:nvSpPr>
              <p:cNvPr id="19" name="TextBox 18">
                <a:extLst>
                  <a:ext uri="{FF2B5EF4-FFF2-40B4-BE49-F238E27FC236}">
                    <a16:creationId xmlns:a16="http://schemas.microsoft.com/office/drawing/2014/main" id="{432FE146-64CD-42D9-BCED-F313DDB6929A}"/>
                  </a:ext>
                </a:extLst>
              </p:cNvPr>
              <p:cNvSpPr txBox="1"/>
              <p:nvPr/>
            </p:nvSpPr>
            <p:spPr>
              <a:xfrm>
                <a:off x="950525"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20" name="TextBox 19">
                <a:extLst>
                  <a:ext uri="{FF2B5EF4-FFF2-40B4-BE49-F238E27FC236}">
                    <a16:creationId xmlns:a16="http://schemas.microsoft.com/office/drawing/2014/main" id="{3D4FD852-4451-4979-A9BC-B8ECD4E0FACC}"/>
                  </a:ext>
                </a:extLst>
              </p:cNvPr>
              <p:cNvSpPr txBox="1"/>
              <p:nvPr/>
            </p:nvSpPr>
            <p:spPr>
              <a:xfrm>
                <a:off x="2916820"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grpSp>
          <p:nvGrpSpPr>
            <p:cNvPr id="13" name="Group 12">
              <a:extLst>
                <a:ext uri="{FF2B5EF4-FFF2-40B4-BE49-F238E27FC236}">
                  <a16:creationId xmlns:a16="http://schemas.microsoft.com/office/drawing/2014/main" id="{A5372F5A-290D-4981-89D2-27716385DE37}"/>
                </a:ext>
              </a:extLst>
            </p:cNvPr>
            <p:cNvGrpSpPr/>
            <p:nvPr/>
          </p:nvGrpSpPr>
          <p:grpSpPr>
            <a:xfrm>
              <a:off x="3063818" y="644283"/>
              <a:ext cx="1343450" cy="498249"/>
              <a:chOff x="3124517" y="677001"/>
              <a:chExt cx="1343450" cy="498249"/>
            </a:xfrm>
          </p:grpSpPr>
          <p:grpSp>
            <p:nvGrpSpPr>
              <p:cNvPr id="14" name="Group 13">
                <a:extLst>
                  <a:ext uri="{FF2B5EF4-FFF2-40B4-BE49-F238E27FC236}">
                    <a16:creationId xmlns:a16="http://schemas.microsoft.com/office/drawing/2014/main" id="{36768945-009B-455A-BF60-E8E65249F4F6}"/>
                  </a:ext>
                </a:extLst>
              </p:cNvPr>
              <p:cNvGrpSpPr/>
              <p:nvPr/>
            </p:nvGrpSpPr>
            <p:grpSpPr>
              <a:xfrm>
                <a:off x="3124517" y="1007592"/>
                <a:ext cx="1343450" cy="167658"/>
                <a:chOff x="428362" y="1238889"/>
                <a:chExt cx="1136904" cy="199521"/>
              </a:xfrm>
            </p:grpSpPr>
            <p:cxnSp>
              <p:nvCxnSpPr>
                <p:cNvPr id="16" name="Straight Connector 15">
                  <a:extLst>
                    <a:ext uri="{FF2B5EF4-FFF2-40B4-BE49-F238E27FC236}">
                      <a16:creationId xmlns:a16="http://schemas.microsoft.com/office/drawing/2014/main" id="{5C9211FE-4147-4501-A56A-7997A192B9CC}"/>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E138482-A766-4B31-A045-B2B64E07D92D}"/>
                    </a:ext>
                  </a:extLst>
                </p:cNvPr>
                <p:cNvCxnSpPr/>
                <p:nvPr/>
              </p:nvCxnSpPr>
              <p:spPr>
                <a:xfrm>
                  <a:off x="1548384"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47CF2FB-09DB-497F-814A-94EFE1C1A836}"/>
                    </a:ext>
                  </a:extLst>
                </p:cNvPr>
                <p:cNvCxnSpPr>
                  <a:cxnSpLocks/>
                </p:cNvCxnSpPr>
                <p:nvPr/>
              </p:nvCxnSpPr>
              <p:spPr>
                <a:xfrm>
                  <a:off x="428362"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02214540-A67A-4888-AFA3-55978A16D6AF}"/>
                  </a:ext>
                </a:extLst>
              </p:cNvPr>
              <p:cNvSpPr txBox="1"/>
              <p:nvPr/>
            </p:nvSpPr>
            <p:spPr>
              <a:xfrm>
                <a:off x="3524809" y="677001"/>
                <a:ext cx="613522"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n.s</a:t>
                </a:r>
                <a:endParaRPr lang="en-CA" dirty="0"/>
              </a:p>
            </p:txBody>
          </p:sp>
        </p:grpSp>
      </p:grpSp>
    </p:spTree>
    <p:extLst>
      <p:ext uri="{BB962C8B-B14F-4D97-AF65-F5344CB8AC3E}">
        <p14:creationId xmlns:p14="http://schemas.microsoft.com/office/powerpoint/2010/main" val="118949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896E0A-A182-410C-B0BC-7697EE531F7F}"/>
              </a:ext>
            </a:extLst>
          </p:cNvPr>
          <p:cNvSpPr txBox="1"/>
          <p:nvPr/>
        </p:nvSpPr>
        <p:spPr>
          <a:xfrm>
            <a:off x="147055" y="154967"/>
            <a:ext cx="11650732"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Male rejection:</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Males rejected recently inseminated females at higher rates (p &lt; 0.01)</a:t>
            </a:r>
          </a:p>
        </p:txBody>
      </p:sp>
      <p:grpSp>
        <p:nvGrpSpPr>
          <p:cNvPr id="25" name="Group 24">
            <a:extLst>
              <a:ext uri="{FF2B5EF4-FFF2-40B4-BE49-F238E27FC236}">
                <a16:creationId xmlns:a16="http://schemas.microsoft.com/office/drawing/2014/main" id="{9A31A9D2-E006-4B67-AC9F-0EB20B13558F}"/>
              </a:ext>
            </a:extLst>
          </p:cNvPr>
          <p:cNvGrpSpPr/>
          <p:nvPr/>
        </p:nvGrpSpPr>
        <p:grpSpPr>
          <a:xfrm>
            <a:off x="3655625" y="1017746"/>
            <a:ext cx="4880750" cy="5685287"/>
            <a:chOff x="1413394" y="759751"/>
            <a:chExt cx="4880750" cy="5685287"/>
          </a:xfrm>
        </p:grpSpPr>
        <p:grpSp>
          <p:nvGrpSpPr>
            <p:cNvPr id="18" name="Group 17">
              <a:extLst>
                <a:ext uri="{FF2B5EF4-FFF2-40B4-BE49-F238E27FC236}">
                  <a16:creationId xmlns:a16="http://schemas.microsoft.com/office/drawing/2014/main" id="{0FACFDAD-37C6-466D-983C-1A73EBD3E4F1}"/>
                </a:ext>
              </a:extLst>
            </p:cNvPr>
            <p:cNvGrpSpPr/>
            <p:nvPr/>
          </p:nvGrpSpPr>
          <p:grpSpPr>
            <a:xfrm>
              <a:off x="1413394" y="1080767"/>
              <a:ext cx="4880750" cy="5364271"/>
              <a:chOff x="317500" y="805918"/>
              <a:chExt cx="5227133" cy="5836293"/>
            </a:xfrm>
          </p:grpSpPr>
          <p:grpSp>
            <p:nvGrpSpPr>
              <p:cNvPr id="17" name="Group 16">
                <a:extLst>
                  <a:ext uri="{FF2B5EF4-FFF2-40B4-BE49-F238E27FC236}">
                    <a16:creationId xmlns:a16="http://schemas.microsoft.com/office/drawing/2014/main" id="{DF72216C-10F9-4E24-ACD8-E2D720C440C3}"/>
                  </a:ext>
                </a:extLst>
              </p:cNvPr>
              <p:cNvGrpSpPr/>
              <p:nvPr/>
            </p:nvGrpSpPr>
            <p:grpSpPr>
              <a:xfrm>
                <a:off x="317500" y="805918"/>
                <a:ext cx="4567775" cy="5836293"/>
                <a:chOff x="488950" y="860138"/>
                <a:chExt cx="4567775" cy="5836293"/>
              </a:xfrm>
            </p:grpSpPr>
            <p:pic>
              <p:nvPicPr>
                <p:cNvPr id="14" name="Picture 13">
                  <a:extLst>
                    <a:ext uri="{FF2B5EF4-FFF2-40B4-BE49-F238E27FC236}">
                      <a16:creationId xmlns:a16="http://schemas.microsoft.com/office/drawing/2014/main" id="{8802E22A-B16D-43AB-8978-ED70DA92381C}"/>
                    </a:ext>
                  </a:extLst>
                </p:cNvPr>
                <p:cNvPicPr>
                  <a:picLocks noChangeAspect="1"/>
                </p:cNvPicPr>
                <p:nvPr/>
              </p:nvPicPr>
              <p:blipFill>
                <a:blip r:embed="rId3"/>
                <a:stretch>
                  <a:fillRect/>
                </a:stretch>
              </p:blipFill>
              <p:spPr>
                <a:xfrm>
                  <a:off x="488950" y="860138"/>
                  <a:ext cx="4210551" cy="5137723"/>
                </a:xfrm>
                <a:prstGeom prst="rect">
                  <a:avLst/>
                </a:prstGeom>
              </p:spPr>
            </p:pic>
            <p:sp>
              <p:nvSpPr>
                <p:cNvPr id="15" name="TextBox 14">
                  <a:extLst>
                    <a:ext uri="{FF2B5EF4-FFF2-40B4-BE49-F238E27FC236}">
                      <a16:creationId xmlns:a16="http://schemas.microsoft.com/office/drawing/2014/main" id="{6C8C50C3-4F31-4676-98A3-B70909428FFB}"/>
                    </a:ext>
                  </a:extLst>
                </p:cNvPr>
                <p:cNvSpPr txBox="1"/>
                <p:nvPr/>
              </p:nvSpPr>
              <p:spPr>
                <a:xfrm>
                  <a:off x="1045233"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16" name="TextBox 15">
                  <a:extLst>
                    <a:ext uri="{FF2B5EF4-FFF2-40B4-BE49-F238E27FC236}">
                      <a16:creationId xmlns:a16="http://schemas.microsoft.com/office/drawing/2014/main" id="{E151E19B-70FC-4CF0-B13A-2B3F9E160B98}"/>
                    </a:ext>
                  </a:extLst>
                </p:cNvPr>
                <p:cNvSpPr txBox="1"/>
                <p:nvPr/>
              </p:nvSpPr>
              <p:spPr>
                <a:xfrm>
                  <a:off x="3011528"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pic>
            <p:nvPicPr>
              <p:cNvPr id="12" name="Picture 11">
                <a:extLst>
                  <a:ext uri="{FF2B5EF4-FFF2-40B4-BE49-F238E27FC236}">
                    <a16:creationId xmlns:a16="http://schemas.microsoft.com/office/drawing/2014/main" id="{D76F7193-74DA-478B-A56C-EDA79A03A82F}"/>
                  </a:ext>
                </a:extLst>
              </p:cNvPr>
              <p:cNvPicPr>
                <a:picLocks noChangeAspect="1"/>
              </p:cNvPicPr>
              <p:nvPr/>
            </p:nvPicPr>
            <p:blipFill>
              <a:blip r:embed="rId4"/>
              <a:stretch>
                <a:fillRect/>
              </a:stretch>
            </p:blipFill>
            <p:spPr>
              <a:xfrm>
                <a:off x="4392100" y="2714339"/>
                <a:ext cx="1152533" cy="1800238"/>
              </a:xfrm>
              <a:prstGeom prst="rect">
                <a:avLst/>
              </a:prstGeom>
            </p:spPr>
          </p:pic>
        </p:grpSp>
        <p:grpSp>
          <p:nvGrpSpPr>
            <p:cNvPr id="24" name="Group 23">
              <a:extLst>
                <a:ext uri="{FF2B5EF4-FFF2-40B4-BE49-F238E27FC236}">
                  <a16:creationId xmlns:a16="http://schemas.microsoft.com/office/drawing/2014/main" id="{2E3C9F59-491A-4F38-9217-3F0260974BCB}"/>
                </a:ext>
              </a:extLst>
            </p:cNvPr>
            <p:cNvGrpSpPr/>
            <p:nvPr/>
          </p:nvGrpSpPr>
          <p:grpSpPr>
            <a:xfrm>
              <a:off x="3126947" y="759751"/>
              <a:ext cx="1343450" cy="415499"/>
              <a:chOff x="3126947" y="759751"/>
              <a:chExt cx="1343450" cy="415499"/>
            </a:xfrm>
          </p:grpSpPr>
          <p:grpSp>
            <p:nvGrpSpPr>
              <p:cNvPr id="11" name="Group 10">
                <a:extLst>
                  <a:ext uri="{FF2B5EF4-FFF2-40B4-BE49-F238E27FC236}">
                    <a16:creationId xmlns:a16="http://schemas.microsoft.com/office/drawing/2014/main" id="{39705F3A-4313-4B77-9206-4F57E8074401}"/>
                  </a:ext>
                </a:extLst>
              </p:cNvPr>
              <p:cNvGrpSpPr/>
              <p:nvPr/>
            </p:nvGrpSpPr>
            <p:grpSpPr>
              <a:xfrm>
                <a:off x="3126947" y="1007592"/>
                <a:ext cx="1343450" cy="167658"/>
                <a:chOff x="430419" y="1238889"/>
                <a:chExt cx="1136904" cy="199521"/>
              </a:xfrm>
            </p:grpSpPr>
            <p:cxnSp>
              <p:nvCxnSpPr>
                <p:cNvPr id="4" name="Straight Connector 3">
                  <a:extLst>
                    <a:ext uri="{FF2B5EF4-FFF2-40B4-BE49-F238E27FC236}">
                      <a16:creationId xmlns:a16="http://schemas.microsoft.com/office/drawing/2014/main" id="{BDED718B-DB94-4646-86A4-610078EDB6BA}"/>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3BF269-2FC4-4CB9-A2C2-8FBE73634809}"/>
                    </a:ext>
                  </a:extLst>
                </p:cNvPr>
                <p:cNvCxnSpPr/>
                <p:nvPr/>
              </p:nvCxnSpPr>
              <p:spPr>
                <a:xfrm>
                  <a:off x="1558179"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E6029C-C5FE-4130-A2FF-00B743DFCE0D}"/>
                    </a:ext>
                  </a:extLst>
                </p:cNvPr>
                <p:cNvCxnSpPr>
                  <a:cxnSpLocks/>
                </p:cNvCxnSpPr>
                <p:nvPr/>
              </p:nvCxnSpPr>
              <p:spPr>
                <a:xfrm>
                  <a:off x="430419"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7A298E94-55BB-4BAC-8BE6-43F2CDFA818D}"/>
                  </a:ext>
                </a:extLst>
              </p:cNvPr>
              <p:cNvSpPr txBox="1"/>
              <p:nvPr/>
            </p:nvSpPr>
            <p:spPr>
              <a:xfrm>
                <a:off x="3592717" y="759751"/>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grpSp>
    </p:spTree>
    <p:extLst>
      <p:ext uri="{BB962C8B-B14F-4D97-AF65-F5344CB8AC3E}">
        <p14:creationId xmlns:p14="http://schemas.microsoft.com/office/powerpoint/2010/main" val="42604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B90892-DD25-024D-A878-32622481F766}"/>
              </a:ext>
            </a:extLst>
          </p:cNvPr>
          <p:cNvSpPr txBox="1"/>
          <p:nvPr/>
        </p:nvSpPr>
        <p:spPr>
          <a:xfrm>
            <a:off x="218310" y="180006"/>
            <a:ext cx="6097190" cy="584775"/>
          </a:xfrm>
          <a:prstGeom prst="rect">
            <a:avLst/>
          </a:prstGeom>
          <a:noFill/>
        </p:spPr>
        <p:txBody>
          <a:bodyPr wrap="square">
            <a:spAutoFit/>
          </a:bodyPr>
          <a:lstStyle/>
          <a:p>
            <a:r>
              <a:rPr lang="en-US" sz="3200" cap="none" spc="0" dirty="0">
                <a:ln w="0"/>
                <a:latin typeface="Helvetica" panose="020B0604020202020204" pitchFamily="34" charset="0"/>
                <a:cs typeface="Helvetica" panose="020B0604020202020204" pitchFamily="34" charset="0"/>
              </a:rPr>
              <a:t>Overview</a:t>
            </a:r>
            <a:endParaRPr lang="en-CA" sz="3200" dirty="0"/>
          </a:p>
        </p:txBody>
      </p:sp>
      <p:sp>
        <p:nvSpPr>
          <p:cNvPr id="4" name="TextBox 3">
            <a:extLst>
              <a:ext uri="{FF2B5EF4-FFF2-40B4-BE49-F238E27FC236}">
                <a16:creationId xmlns:a16="http://schemas.microsoft.com/office/drawing/2014/main" id="{FDAE7CC6-A7ED-7FB6-0187-D868DAA07A79}"/>
              </a:ext>
            </a:extLst>
          </p:cNvPr>
          <p:cNvSpPr txBox="1"/>
          <p:nvPr/>
        </p:nvSpPr>
        <p:spPr>
          <a:xfrm>
            <a:off x="368211" y="2770165"/>
            <a:ext cx="11632465"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5. Ongoing experiments</a:t>
            </a:r>
          </a:p>
        </p:txBody>
      </p:sp>
      <p:sp>
        <p:nvSpPr>
          <p:cNvPr id="5" name="TextBox 4">
            <a:extLst>
              <a:ext uri="{FF2B5EF4-FFF2-40B4-BE49-F238E27FC236}">
                <a16:creationId xmlns:a16="http://schemas.microsoft.com/office/drawing/2014/main" id="{B8A3D237-0F4D-F556-407F-AA137F254155}"/>
              </a:ext>
            </a:extLst>
          </p:cNvPr>
          <p:cNvSpPr txBox="1"/>
          <p:nvPr/>
        </p:nvSpPr>
        <p:spPr>
          <a:xfrm>
            <a:off x="368211" y="764781"/>
            <a:ext cx="6094562"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1. Background and rationale</a:t>
            </a:r>
            <a:endParaRPr lang="en-CA" sz="2800" dirty="0">
              <a:solidFill>
                <a:schemeClr val="bg1">
                  <a:lumMod val="75000"/>
                </a:schemeClr>
              </a:solidFill>
            </a:endParaRPr>
          </a:p>
        </p:txBody>
      </p:sp>
      <p:sp>
        <p:nvSpPr>
          <p:cNvPr id="7" name="TextBox 6">
            <a:extLst>
              <a:ext uri="{FF2B5EF4-FFF2-40B4-BE49-F238E27FC236}">
                <a16:creationId xmlns:a16="http://schemas.microsoft.com/office/drawing/2014/main" id="{EBFAA754-3381-A764-62B9-8A19255688BC}"/>
              </a:ext>
            </a:extLst>
          </p:cNvPr>
          <p:cNvSpPr txBox="1"/>
          <p:nvPr/>
        </p:nvSpPr>
        <p:spPr>
          <a:xfrm>
            <a:off x="368211" y="1301261"/>
            <a:ext cx="735902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2. </a:t>
            </a:r>
            <a:r>
              <a:rPr lang="en-US" sz="2800" dirty="0">
                <a:ln w="0"/>
                <a:solidFill>
                  <a:schemeClr val="bg1">
                    <a:lumMod val="75000"/>
                  </a:schemeClr>
                </a:solidFill>
                <a:latin typeface="Helvetica" panose="020B0604020202020204" pitchFamily="34" charset="0"/>
                <a:cs typeface="Helvetica" panose="020B0604020202020204" pitchFamily="34" charset="0"/>
              </a:rPr>
              <a:t>S</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ocial consequences of sexual conflict</a:t>
            </a:r>
            <a:endParaRPr lang="en-CA" sz="2800" dirty="0">
              <a:solidFill>
                <a:schemeClr val="bg1">
                  <a:lumMod val="75000"/>
                </a:schemeClr>
              </a:solidFill>
            </a:endParaRPr>
          </a:p>
        </p:txBody>
      </p:sp>
      <p:sp>
        <p:nvSpPr>
          <p:cNvPr id="9" name="TextBox 8">
            <a:extLst>
              <a:ext uri="{FF2B5EF4-FFF2-40B4-BE49-F238E27FC236}">
                <a16:creationId xmlns:a16="http://schemas.microsoft.com/office/drawing/2014/main" id="{7127D03A-45BC-D798-23AE-A1BA5C2FD5C4}"/>
              </a:ext>
            </a:extLst>
          </p:cNvPr>
          <p:cNvSpPr txBox="1"/>
          <p:nvPr/>
        </p:nvSpPr>
        <p:spPr>
          <a:xfrm>
            <a:off x="368211" y="1838056"/>
            <a:ext cx="623689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3. Sexual networks of bed bugs</a:t>
            </a:r>
            <a:endParaRPr lang="en-CA" sz="2800" dirty="0">
              <a:solidFill>
                <a:schemeClr val="bg1">
                  <a:lumMod val="75000"/>
                </a:schemeClr>
              </a:solidFill>
            </a:endParaRPr>
          </a:p>
        </p:txBody>
      </p:sp>
      <p:sp>
        <p:nvSpPr>
          <p:cNvPr id="11" name="TextBox 10">
            <a:extLst>
              <a:ext uri="{FF2B5EF4-FFF2-40B4-BE49-F238E27FC236}">
                <a16:creationId xmlns:a16="http://schemas.microsoft.com/office/drawing/2014/main" id="{123EADC0-8446-2331-3A8F-B20FD0867127}"/>
              </a:ext>
            </a:extLst>
          </p:cNvPr>
          <p:cNvSpPr txBox="1"/>
          <p:nvPr/>
        </p:nvSpPr>
        <p:spPr>
          <a:xfrm>
            <a:off x="368211" y="2233685"/>
            <a:ext cx="6094562"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4. </a:t>
            </a:r>
            <a:r>
              <a:rPr lang="en-US" sz="2800" dirty="0">
                <a:ln w="0"/>
                <a:solidFill>
                  <a:schemeClr val="bg1">
                    <a:lumMod val="75000"/>
                  </a:schemeClr>
                </a:solidFill>
                <a:latin typeface="Helvetica" panose="020B0604020202020204" pitchFamily="34" charset="0"/>
                <a:cs typeface="Helvetica" panose="020B0604020202020204" pitchFamily="34" charset="0"/>
              </a:rPr>
              <a:t>C</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ost of traumatic insemination</a:t>
            </a:r>
          </a:p>
        </p:txBody>
      </p:sp>
      <p:sp>
        <p:nvSpPr>
          <p:cNvPr id="12" name="TextBox 11">
            <a:extLst>
              <a:ext uri="{FF2B5EF4-FFF2-40B4-BE49-F238E27FC236}">
                <a16:creationId xmlns:a16="http://schemas.microsoft.com/office/drawing/2014/main" id="{5D2C37A4-C736-17F2-3C76-5A10A71C3DE8}"/>
              </a:ext>
            </a:extLst>
          </p:cNvPr>
          <p:cNvSpPr txBox="1"/>
          <p:nvPr/>
        </p:nvSpPr>
        <p:spPr>
          <a:xfrm>
            <a:off x="368211" y="764466"/>
            <a:ext cx="6094562"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1. Background and rationale</a:t>
            </a:r>
            <a:endParaRPr lang="en-CA" sz="2800" dirty="0"/>
          </a:p>
        </p:txBody>
      </p:sp>
      <p:sp>
        <p:nvSpPr>
          <p:cNvPr id="13" name="TextBox 12">
            <a:extLst>
              <a:ext uri="{FF2B5EF4-FFF2-40B4-BE49-F238E27FC236}">
                <a16:creationId xmlns:a16="http://schemas.microsoft.com/office/drawing/2014/main" id="{70AC49D2-B054-623C-5412-1F53B2E5C362}"/>
              </a:ext>
            </a:extLst>
          </p:cNvPr>
          <p:cNvSpPr txBox="1"/>
          <p:nvPr/>
        </p:nvSpPr>
        <p:spPr>
          <a:xfrm>
            <a:off x="368211" y="1300946"/>
            <a:ext cx="735902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2. </a:t>
            </a:r>
            <a:r>
              <a:rPr lang="en-US" sz="2800" dirty="0">
                <a:ln w="0"/>
                <a:latin typeface="Helvetica" panose="020B0604020202020204" pitchFamily="34" charset="0"/>
                <a:cs typeface="Helvetica" panose="020B0604020202020204" pitchFamily="34" charset="0"/>
              </a:rPr>
              <a:t>S</a:t>
            </a:r>
            <a:r>
              <a:rPr lang="en-US" sz="2800" cap="none" spc="0" dirty="0">
                <a:ln w="0"/>
                <a:latin typeface="Helvetica" panose="020B0604020202020204" pitchFamily="34" charset="0"/>
                <a:cs typeface="Helvetica" panose="020B0604020202020204" pitchFamily="34" charset="0"/>
              </a:rPr>
              <a:t>ocial consequences of sexual conflict</a:t>
            </a:r>
            <a:endParaRPr lang="en-CA" sz="2800" dirty="0"/>
          </a:p>
        </p:txBody>
      </p:sp>
      <p:sp>
        <p:nvSpPr>
          <p:cNvPr id="14" name="TextBox 13">
            <a:extLst>
              <a:ext uri="{FF2B5EF4-FFF2-40B4-BE49-F238E27FC236}">
                <a16:creationId xmlns:a16="http://schemas.microsoft.com/office/drawing/2014/main" id="{0E95DEA6-315D-CB12-A8A8-E07244F63E8B}"/>
              </a:ext>
            </a:extLst>
          </p:cNvPr>
          <p:cNvSpPr txBox="1"/>
          <p:nvPr/>
        </p:nvSpPr>
        <p:spPr>
          <a:xfrm>
            <a:off x="368211" y="1844686"/>
            <a:ext cx="623689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3. Sexual networks of bed bugs</a:t>
            </a:r>
            <a:endParaRPr lang="en-CA" sz="2800" dirty="0"/>
          </a:p>
        </p:txBody>
      </p:sp>
      <p:sp>
        <p:nvSpPr>
          <p:cNvPr id="16" name="TextBox 15">
            <a:extLst>
              <a:ext uri="{FF2B5EF4-FFF2-40B4-BE49-F238E27FC236}">
                <a16:creationId xmlns:a16="http://schemas.microsoft.com/office/drawing/2014/main" id="{D38EDD5E-C39A-DEF5-2210-C69726C44E29}"/>
              </a:ext>
            </a:extLst>
          </p:cNvPr>
          <p:cNvSpPr txBox="1"/>
          <p:nvPr/>
        </p:nvSpPr>
        <p:spPr>
          <a:xfrm>
            <a:off x="368211" y="2232988"/>
            <a:ext cx="6094562"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4. </a:t>
            </a:r>
            <a:r>
              <a:rPr lang="en-US" sz="2800" dirty="0">
                <a:ln w="0"/>
                <a:latin typeface="Helvetica" panose="020B0604020202020204" pitchFamily="34" charset="0"/>
                <a:cs typeface="Helvetica" panose="020B0604020202020204" pitchFamily="34" charset="0"/>
              </a:rPr>
              <a:t>C</a:t>
            </a:r>
            <a:r>
              <a:rPr lang="en-US" sz="2800" cap="none" spc="0" dirty="0">
                <a:ln w="0"/>
                <a:latin typeface="Helvetica" panose="020B0604020202020204" pitchFamily="34" charset="0"/>
                <a:cs typeface="Helvetica" panose="020B0604020202020204" pitchFamily="34" charset="0"/>
              </a:rPr>
              <a:t>ost of traumatic insemination</a:t>
            </a:r>
          </a:p>
        </p:txBody>
      </p:sp>
      <p:sp>
        <p:nvSpPr>
          <p:cNvPr id="17" name="TextBox 16">
            <a:extLst>
              <a:ext uri="{FF2B5EF4-FFF2-40B4-BE49-F238E27FC236}">
                <a16:creationId xmlns:a16="http://schemas.microsoft.com/office/drawing/2014/main" id="{12FFBBDD-26C6-2D55-03C3-D52D4456A31E}"/>
              </a:ext>
            </a:extLst>
          </p:cNvPr>
          <p:cNvSpPr txBox="1"/>
          <p:nvPr/>
        </p:nvSpPr>
        <p:spPr>
          <a:xfrm>
            <a:off x="368210" y="2776795"/>
            <a:ext cx="11632465"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5. Ongoing experiments</a:t>
            </a:r>
          </a:p>
        </p:txBody>
      </p:sp>
    </p:spTree>
    <p:extLst>
      <p:ext uri="{BB962C8B-B14F-4D97-AF65-F5344CB8AC3E}">
        <p14:creationId xmlns:p14="http://schemas.microsoft.com/office/powerpoint/2010/main" val="12479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90ABFF-2608-CE63-C9FD-C6D6FA15723A}"/>
              </a:ext>
            </a:extLst>
          </p:cNvPr>
          <p:cNvSpPr txBox="1"/>
          <p:nvPr/>
        </p:nvSpPr>
        <p:spPr>
          <a:xfrm>
            <a:off x="360804" y="5533249"/>
            <a:ext cx="11470391"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Our results add to the growing body of evidence showing that males can be choosy too!</a:t>
            </a:r>
            <a:endParaRPr lang="en-CA" sz="2800" dirty="0">
              <a:latin typeface="Helvetica" panose="020B0604020202020204" pitchFamily="34" charset="0"/>
              <a:cs typeface="Helvetica" panose="020B0604020202020204" pitchFamily="34" charset="0"/>
            </a:endParaRPr>
          </a:p>
        </p:txBody>
      </p:sp>
      <p:pic>
        <p:nvPicPr>
          <p:cNvPr id="15" name="Graphic 14" descr="Male with solid fill">
            <a:extLst>
              <a:ext uri="{FF2B5EF4-FFF2-40B4-BE49-F238E27FC236}">
                <a16:creationId xmlns:a16="http://schemas.microsoft.com/office/drawing/2014/main" id="{6E60B0B2-0BD6-C229-DA98-63B9CC537B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8553" y="4670479"/>
            <a:ext cx="434980" cy="434980"/>
          </a:xfrm>
          <a:prstGeom prst="rect">
            <a:avLst/>
          </a:prstGeom>
        </p:spPr>
      </p:pic>
      <p:pic>
        <p:nvPicPr>
          <p:cNvPr id="14338" name="Picture 2" descr="Male Choice, Female Competition, and Female Ornaments in Sexual Selection -  Oxford Scholarship">
            <a:extLst>
              <a:ext uri="{FF2B5EF4-FFF2-40B4-BE49-F238E27FC236}">
                <a16:creationId xmlns:a16="http://schemas.microsoft.com/office/drawing/2014/main" id="{F45C9ABA-9131-869A-F1F8-D2796351D4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829"/>
          <a:stretch/>
        </p:blipFill>
        <p:spPr bwMode="auto">
          <a:xfrm>
            <a:off x="4333190" y="1536817"/>
            <a:ext cx="2786317" cy="345081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Wildest 'Bachelor,' 'Bachelorette' Posters, Taglines Through the Years">
            <a:extLst>
              <a:ext uri="{FF2B5EF4-FFF2-40B4-BE49-F238E27FC236}">
                <a16:creationId xmlns:a16="http://schemas.microsoft.com/office/drawing/2014/main" id="{08FDA1AC-E1A9-3AC6-EEF1-99B036F6F7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89"/>
          <a:stretch/>
        </p:blipFill>
        <p:spPr bwMode="auto">
          <a:xfrm>
            <a:off x="7336971" y="1536817"/>
            <a:ext cx="2933365" cy="345081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D09FF17-D551-C668-5654-BFE8F978BE59}"/>
              </a:ext>
            </a:extLst>
          </p:cNvPr>
          <p:cNvGrpSpPr/>
          <p:nvPr/>
        </p:nvGrpSpPr>
        <p:grpSpPr>
          <a:xfrm>
            <a:off x="1428553" y="1569881"/>
            <a:ext cx="2633292" cy="3403692"/>
            <a:chOff x="1646043" y="2287692"/>
            <a:chExt cx="2266950" cy="3109654"/>
          </a:xfrm>
        </p:grpSpPr>
        <p:pic>
          <p:nvPicPr>
            <p:cNvPr id="14342" name="Picture 6" descr="Bedbug Cartoon Bug Vector Images (over 150)">
              <a:extLst>
                <a:ext uri="{FF2B5EF4-FFF2-40B4-BE49-F238E27FC236}">
                  <a16:creationId xmlns:a16="http://schemas.microsoft.com/office/drawing/2014/main" id="{802E644B-0B9E-6FD9-4463-509132CB7E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043" y="3016096"/>
              <a:ext cx="2266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2,811 Male Symbol Stock Photos, Pictures &amp; Royalty-Free Images - iStock">
              <a:extLst>
                <a:ext uri="{FF2B5EF4-FFF2-40B4-BE49-F238E27FC236}">
                  <a16:creationId xmlns:a16="http://schemas.microsoft.com/office/drawing/2014/main" id="{6A0569A8-59C9-CF46-981C-5CFDFB13BCE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93216" y="3674666"/>
              <a:ext cx="602289" cy="60228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Black Bow Tie Clip Art Free PNG Image｜Illustoon">
              <a:extLst>
                <a:ext uri="{FF2B5EF4-FFF2-40B4-BE49-F238E27FC236}">
                  <a16:creationId xmlns:a16="http://schemas.microsoft.com/office/drawing/2014/main" id="{9005DF15-E6FE-33D3-5178-FB85A9BA5D5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11089" y="3734432"/>
              <a:ext cx="379936" cy="379936"/>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Question-mark-heart Icons - SVG and PNG Question-mark-heart Icons | Noun  Project">
              <a:extLst>
                <a:ext uri="{FF2B5EF4-FFF2-40B4-BE49-F238E27FC236}">
                  <a16:creationId xmlns:a16="http://schemas.microsoft.com/office/drawing/2014/main" id="{B80E6C8E-70C5-217C-789D-D493D0BF80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6882" y="2287692"/>
              <a:ext cx="888493" cy="88849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9A54CBA3-6813-388C-2D17-2D5ECD520ED3}"/>
              </a:ext>
            </a:extLst>
          </p:cNvPr>
          <p:cNvSpPr txBox="1"/>
          <p:nvPr/>
        </p:nvSpPr>
        <p:spPr>
          <a:xfrm>
            <a:off x="360804" y="256192"/>
            <a:ext cx="12677775" cy="492443"/>
          </a:xfrm>
          <a:prstGeom prst="rect">
            <a:avLst/>
          </a:prstGeom>
          <a:noFill/>
        </p:spPr>
        <p:txBody>
          <a:bodyPr wrap="square" rtlCol="0">
            <a:spAutoFit/>
          </a:bodyPr>
          <a:lstStyle/>
          <a:p>
            <a:pPr marL="457200" indent="-457200">
              <a:buFont typeface="Arial" panose="020B0604020202020204" pitchFamily="34" charset="0"/>
              <a:buChar char="•"/>
            </a:pPr>
            <a:r>
              <a:rPr lang="en-US" sz="2600" dirty="0">
                <a:latin typeface="Helvetica" panose="020B0604020202020204" pitchFamily="34" charset="0"/>
                <a:cs typeface="Helvetica" panose="020B0604020202020204" pitchFamily="34" charset="0"/>
              </a:rPr>
              <a:t>Insemination status affects the likelihood of a female getting inseminated</a:t>
            </a:r>
            <a:endParaRPr lang="en-CA" sz="2600" dirty="0">
              <a:latin typeface="Helvetica" panose="020B0604020202020204" pitchFamily="34" charset="0"/>
              <a:cs typeface="Helvetica" panose="020B0604020202020204" pitchFamily="34" charset="0"/>
            </a:endParaRPr>
          </a:p>
        </p:txBody>
      </p:sp>
      <p:sp>
        <p:nvSpPr>
          <p:cNvPr id="17" name="TextBox 16">
            <a:extLst>
              <a:ext uri="{FF2B5EF4-FFF2-40B4-BE49-F238E27FC236}">
                <a16:creationId xmlns:a16="http://schemas.microsoft.com/office/drawing/2014/main" id="{4CB499F9-2ADB-9DA2-53E7-5BF7E5E6A70E}"/>
              </a:ext>
            </a:extLst>
          </p:cNvPr>
          <p:cNvSpPr txBox="1"/>
          <p:nvPr/>
        </p:nvSpPr>
        <p:spPr>
          <a:xfrm>
            <a:off x="360803" y="749026"/>
            <a:ext cx="12677775" cy="492443"/>
          </a:xfrm>
          <a:prstGeom prst="rect">
            <a:avLst/>
          </a:prstGeom>
          <a:noFill/>
        </p:spPr>
        <p:txBody>
          <a:bodyPr wrap="square" rtlCol="0">
            <a:spAutoFit/>
          </a:bodyPr>
          <a:lstStyle/>
          <a:p>
            <a:pPr marL="457200" indent="-457200">
              <a:buFont typeface="Arial" panose="020B0604020202020204" pitchFamily="34" charset="0"/>
              <a:buChar char="•"/>
            </a:pPr>
            <a:r>
              <a:rPr lang="en-US" sz="2600" dirty="0">
                <a:latin typeface="Helvetica" panose="020B0604020202020204" pitchFamily="34" charset="0"/>
                <a:cs typeface="Helvetica" panose="020B0604020202020204" pitchFamily="34" charset="0"/>
              </a:rPr>
              <a:t>Driven by male choice as opposed to female avoidance</a:t>
            </a:r>
            <a:endParaRPr lang="en-CA" sz="2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7417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38B25-1693-4A7A-97D1-48B178F9B1A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Quantifying the cost of natural insemination rates</a:t>
            </a:r>
          </a:p>
        </p:txBody>
      </p:sp>
      <p:sp>
        <p:nvSpPr>
          <p:cNvPr id="29" name="Rectangle 28">
            <a:extLst>
              <a:ext uri="{FF2B5EF4-FFF2-40B4-BE49-F238E27FC236}">
                <a16:creationId xmlns:a16="http://schemas.microsoft.com/office/drawing/2014/main" id="{2A1868F8-F00E-5BBC-7C30-51BECE63B197}"/>
              </a:ext>
            </a:extLst>
          </p:cNvPr>
          <p:cNvSpPr/>
          <p:nvPr/>
        </p:nvSpPr>
        <p:spPr>
          <a:xfrm>
            <a:off x="5549348" y="6343206"/>
            <a:ext cx="655320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000"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en-US" sz="2000" dirty="0">
                <a:ln w="0"/>
                <a:solidFill>
                  <a:schemeClr val="tx1">
                    <a:lumMod val="50000"/>
                    <a:lumOff val="50000"/>
                  </a:schemeClr>
                </a:solidFill>
                <a:latin typeface="Helvetica" panose="020B0604020202020204" pitchFamily="34" charset="0"/>
                <a:cs typeface="Helvetica" panose="020B0604020202020204" pitchFamily="34" charset="0"/>
              </a:rPr>
              <a:t>Morrow and </a:t>
            </a:r>
            <a:r>
              <a:rPr lang="en-US" sz="2000" dirty="0" err="1">
                <a:ln w="0"/>
                <a:solidFill>
                  <a:schemeClr val="tx1">
                    <a:lumMod val="50000"/>
                    <a:lumOff val="50000"/>
                  </a:schemeClr>
                </a:solidFill>
                <a:latin typeface="Helvetica" panose="020B0604020202020204" pitchFamily="34" charset="0"/>
                <a:cs typeface="Helvetica" panose="020B0604020202020204" pitchFamily="34" charset="0"/>
              </a:rPr>
              <a:t>Arnqvist</a:t>
            </a:r>
            <a:r>
              <a:rPr lang="en-US" sz="2000" dirty="0">
                <a:ln w="0"/>
                <a:solidFill>
                  <a:schemeClr val="tx1">
                    <a:lumMod val="50000"/>
                    <a:lumOff val="50000"/>
                  </a:schemeClr>
                </a:solidFill>
                <a:latin typeface="Helvetica" panose="020B0604020202020204" pitchFamily="34" charset="0"/>
                <a:cs typeface="Helvetica" panose="020B0604020202020204" pitchFamily="34" charset="0"/>
              </a:rPr>
              <a:t> (2003)</a:t>
            </a:r>
          </a:p>
        </p:txBody>
      </p:sp>
      <p:grpSp>
        <p:nvGrpSpPr>
          <p:cNvPr id="5" name="Group 4">
            <a:extLst>
              <a:ext uri="{FF2B5EF4-FFF2-40B4-BE49-F238E27FC236}">
                <a16:creationId xmlns:a16="http://schemas.microsoft.com/office/drawing/2014/main" id="{72D104D7-3FC1-357C-FC38-6BC29F48A86D}"/>
              </a:ext>
            </a:extLst>
          </p:cNvPr>
          <p:cNvGrpSpPr/>
          <p:nvPr/>
        </p:nvGrpSpPr>
        <p:grpSpPr>
          <a:xfrm>
            <a:off x="129256" y="961149"/>
            <a:ext cx="6013383" cy="2320904"/>
            <a:chOff x="171590" y="1178321"/>
            <a:chExt cx="6013383" cy="2320904"/>
          </a:xfrm>
        </p:grpSpPr>
        <p:grpSp>
          <p:nvGrpSpPr>
            <p:cNvPr id="57" name="Group 56">
              <a:extLst>
                <a:ext uri="{FF2B5EF4-FFF2-40B4-BE49-F238E27FC236}">
                  <a16:creationId xmlns:a16="http://schemas.microsoft.com/office/drawing/2014/main" id="{259BAE2A-A782-4D88-A09E-D901464853A3}"/>
                </a:ext>
              </a:extLst>
            </p:cNvPr>
            <p:cNvGrpSpPr/>
            <p:nvPr/>
          </p:nvGrpSpPr>
          <p:grpSpPr>
            <a:xfrm>
              <a:off x="171590" y="1178321"/>
              <a:ext cx="6013383" cy="2320904"/>
              <a:chOff x="771882" y="1734223"/>
              <a:chExt cx="6013383" cy="2320904"/>
            </a:xfrm>
          </p:grpSpPr>
          <p:grpSp>
            <p:nvGrpSpPr>
              <p:cNvPr id="54" name="Group 53">
                <a:extLst>
                  <a:ext uri="{FF2B5EF4-FFF2-40B4-BE49-F238E27FC236}">
                    <a16:creationId xmlns:a16="http://schemas.microsoft.com/office/drawing/2014/main" id="{81A5DC38-9A1A-4A4A-9788-7747DE6975A8}"/>
                  </a:ext>
                </a:extLst>
              </p:cNvPr>
              <p:cNvGrpSpPr/>
              <p:nvPr/>
            </p:nvGrpSpPr>
            <p:grpSpPr>
              <a:xfrm>
                <a:off x="771882" y="1734223"/>
                <a:ext cx="6013383" cy="2320904"/>
                <a:chOff x="534181" y="1935540"/>
                <a:chExt cx="6013383" cy="2320904"/>
              </a:xfrm>
            </p:grpSpPr>
            <p:grpSp>
              <p:nvGrpSpPr>
                <p:cNvPr id="42" name="Group 41">
                  <a:extLst>
                    <a:ext uri="{FF2B5EF4-FFF2-40B4-BE49-F238E27FC236}">
                      <a16:creationId xmlns:a16="http://schemas.microsoft.com/office/drawing/2014/main" id="{34B9294E-7E64-41D2-8466-98F030346460}"/>
                    </a:ext>
                  </a:extLst>
                </p:cNvPr>
                <p:cNvGrpSpPr/>
                <p:nvPr/>
              </p:nvGrpSpPr>
              <p:grpSpPr>
                <a:xfrm>
                  <a:off x="534181" y="1935540"/>
                  <a:ext cx="6013383" cy="2320904"/>
                  <a:chOff x="569180" y="1717567"/>
                  <a:chExt cx="6013383" cy="2320904"/>
                </a:xfrm>
              </p:grpSpPr>
              <p:grpSp>
                <p:nvGrpSpPr>
                  <p:cNvPr id="41" name="Group 40">
                    <a:extLst>
                      <a:ext uri="{FF2B5EF4-FFF2-40B4-BE49-F238E27FC236}">
                        <a16:creationId xmlns:a16="http://schemas.microsoft.com/office/drawing/2014/main" id="{44C1EC92-DB05-4660-9D08-5A7A402350CF}"/>
                      </a:ext>
                    </a:extLst>
                  </p:cNvPr>
                  <p:cNvGrpSpPr/>
                  <p:nvPr/>
                </p:nvGrpSpPr>
                <p:grpSpPr>
                  <a:xfrm>
                    <a:off x="569180" y="1717567"/>
                    <a:ext cx="4179469" cy="2320904"/>
                    <a:chOff x="569180" y="1717567"/>
                    <a:chExt cx="4179469" cy="2320904"/>
                  </a:xfrm>
                </p:grpSpPr>
                <p:sp>
                  <p:nvSpPr>
                    <p:cNvPr id="9" name="Oval 8">
                      <a:extLst>
                        <a:ext uri="{FF2B5EF4-FFF2-40B4-BE49-F238E27FC236}">
                          <a16:creationId xmlns:a16="http://schemas.microsoft.com/office/drawing/2014/main" id="{EBA74979-3CE2-4FDE-9D4E-32D8CA83312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11" name="TextBox 10">
                      <a:extLst>
                        <a:ext uri="{FF2B5EF4-FFF2-40B4-BE49-F238E27FC236}">
                          <a16:creationId xmlns:a16="http://schemas.microsoft.com/office/drawing/2014/main" id="{7A6373AC-B467-4024-B182-37C344D2FF3D}"/>
                        </a:ext>
                      </a:extLst>
                    </p:cNvPr>
                    <p:cNvSpPr txBox="1"/>
                    <p:nvPr/>
                  </p:nvSpPr>
                  <p:spPr>
                    <a:xfrm>
                      <a:off x="569180" y="3576806"/>
                      <a:ext cx="4179469"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Natural insemination rate</a:t>
                      </a:r>
                      <a:endParaRPr lang="en-CA" sz="2400" b="1" dirty="0">
                        <a:latin typeface="Helvetica" panose="020B0604020202020204" pitchFamily="34" charset="0"/>
                        <a:cs typeface="Helvetica" panose="020B0604020202020204" pitchFamily="34" charset="0"/>
                      </a:endParaRPr>
                    </a:p>
                  </p:txBody>
                </p:sp>
                <p:cxnSp>
                  <p:nvCxnSpPr>
                    <p:cNvPr id="14" name="Straight Arrow Connector 13">
                      <a:extLst>
                        <a:ext uri="{FF2B5EF4-FFF2-40B4-BE49-F238E27FC236}">
                          <a16:creationId xmlns:a16="http://schemas.microsoft.com/office/drawing/2014/main" id="{6C568D37-A7EC-4846-8E2E-404EDB11988E}"/>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40" name="TextBox 39">
                    <a:extLst>
                      <a:ext uri="{FF2B5EF4-FFF2-40B4-BE49-F238E27FC236}">
                        <a16:creationId xmlns:a16="http://schemas.microsoft.com/office/drawing/2014/main" id="{AC757BEA-7A16-4397-BD0C-91B0C434A600}"/>
                      </a:ext>
                    </a:extLst>
                  </p:cNvPr>
                  <p:cNvSpPr txBox="1"/>
                  <p:nvPr/>
                </p:nvSpPr>
                <p:spPr>
                  <a:xfrm>
                    <a:off x="4528621" y="2187071"/>
                    <a:ext cx="2053942"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insemination</a:t>
                    </a:r>
                    <a:endParaRPr lang="en-CA" sz="2400" dirty="0">
                      <a:latin typeface="Helvetica" panose="020B0604020202020204" pitchFamily="34" charset="0"/>
                      <a:cs typeface="Helvetica" panose="020B0604020202020204" pitchFamily="34" charset="0"/>
                    </a:endParaRPr>
                  </a:p>
                </p:txBody>
              </p:sp>
            </p:grpSp>
            <p:pic>
              <p:nvPicPr>
                <p:cNvPr id="50" name="Graphic 49" descr="Male with solid fill">
                  <a:extLst>
                    <a:ext uri="{FF2B5EF4-FFF2-40B4-BE49-F238E27FC236}">
                      <a16:creationId xmlns:a16="http://schemas.microsoft.com/office/drawing/2014/main" id="{4909AF44-4EB9-492E-B178-C7C5A04590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9283" y="2731519"/>
                  <a:ext cx="434980" cy="434980"/>
                </a:xfrm>
                <a:prstGeom prst="rect">
                  <a:avLst/>
                </a:prstGeom>
              </p:spPr>
            </p:pic>
          </p:grpSp>
          <p:pic>
            <p:nvPicPr>
              <p:cNvPr id="46" name="Graphic 45" descr="Female with solid fill">
                <a:extLst>
                  <a:ext uri="{FF2B5EF4-FFF2-40B4-BE49-F238E27FC236}">
                    <a16:creationId xmlns:a16="http://schemas.microsoft.com/office/drawing/2014/main" id="{E68F9BAD-CEAB-44C7-8994-B33F092B32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249" y="2579403"/>
                <a:ext cx="477018" cy="477018"/>
              </a:xfrm>
              <a:prstGeom prst="rect">
                <a:avLst/>
              </a:prstGeom>
            </p:spPr>
          </p:pic>
        </p:grpSp>
        <p:grpSp>
          <p:nvGrpSpPr>
            <p:cNvPr id="3" name="Group 2">
              <a:extLst>
                <a:ext uri="{FF2B5EF4-FFF2-40B4-BE49-F238E27FC236}">
                  <a16:creationId xmlns:a16="http://schemas.microsoft.com/office/drawing/2014/main" id="{1F0A7F14-08E5-38B7-ABD0-EB5939778C5E}"/>
                </a:ext>
              </a:extLst>
            </p:cNvPr>
            <p:cNvGrpSpPr/>
            <p:nvPr/>
          </p:nvGrpSpPr>
          <p:grpSpPr>
            <a:xfrm>
              <a:off x="3080053" y="1546702"/>
              <a:ext cx="1131354" cy="1131354"/>
              <a:chOff x="3080053" y="1546702"/>
              <a:chExt cx="1131354" cy="1131354"/>
            </a:xfrm>
          </p:grpSpPr>
          <p:pic>
            <p:nvPicPr>
              <p:cNvPr id="30" name="Graphic 29">
                <a:extLst>
                  <a:ext uri="{FF2B5EF4-FFF2-40B4-BE49-F238E27FC236}">
                    <a16:creationId xmlns:a16="http://schemas.microsoft.com/office/drawing/2014/main" id="{373DE259-9694-0F65-45F6-FAB30859B9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0053" y="1546702"/>
                <a:ext cx="1131354" cy="1131354"/>
              </a:xfrm>
              <a:prstGeom prst="rect">
                <a:avLst/>
              </a:prstGeom>
            </p:spPr>
          </p:pic>
          <p:pic>
            <p:nvPicPr>
              <p:cNvPr id="31" name="Graphic 30" descr="Male with solid fill">
                <a:extLst>
                  <a:ext uri="{FF2B5EF4-FFF2-40B4-BE49-F238E27FC236}">
                    <a16:creationId xmlns:a16="http://schemas.microsoft.com/office/drawing/2014/main" id="{2C626DD8-E7CA-F03A-70CB-32393E16A6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5300" y="2057475"/>
                <a:ext cx="434980" cy="434980"/>
              </a:xfrm>
              <a:prstGeom prst="rect">
                <a:avLst/>
              </a:prstGeom>
            </p:spPr>
          </p:pic>
        </p:grpSp>
      </p:grpSp>
      <p:pic>
        <p:nvPicPr>
          <p:cNvPr id="36" name="Graphic 35" descr="Male with solid fill">
            <a:extLst>
              <a:ext uri="{FF2B5EF4-FFF2-40B4-BE49-F238E27FC236}">
                <a16:creationId xmlns:a16="http://schemas.microsoft.com/office/drawing/2014/main" id="{AE39A4A3-81E5-B02B-2BB6-849B4E526A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0947" y="4488933"/>
            <a:ext cx="434980" cy="434980"/>
          </a:xfrm>
          <a:prstGeom prst="rect">
            <a:avLst/>
          </a:prstGeom>
        </p:spPr>
      </p:pic>
      <p:grpSp>
        <p:nvGrpSpPr>
          <p:cNvPr id="7" name="Group 6">
            <a:extLst>
              <a:ext uri="{FF2B5EF4-FFF2-40B4-BE49-F238E27FC236}">
                <a16:creationId xmlns:a16="http://schemas.microsoft.com/office/drawing/2014/main" id="{85581752-A7E0-57A5-0B6F-610D59617C87}"/>
              </a:ext>
            </a:extLst>
          </p:cNvPr>
          <p:cNvGrpSpPr/>
          <p:nvPr/>
        </p:nvGrpSpPr>
        <p:grpSpPr>
          <a:xfrm>
            <a:off x="849647" y="1360421"/>
            <a:ext cx="1056970" cy="1002189"/>
            <a:chOff x="849647" y="1285703"/>
            <a:chExt cx="1056970" cy="1002189"/>
          </a:xfrm>
        </p:grpSpPr>
        <p:grpSp>
          <p:nvGrpSpPr>
            <p:cNvPr id="37" name="Graphic 4">
              <a:extLst>
                <a:ext uri="{FF2B5EF4-FFF2-40B4-BE49-F238E27FC236}">
                  <a16:creationId xmlns:a16="http://schemas.microsoft.com/office/drawing/2014/main" id="{1A9FDE12-90BB-E722-D121-0B4036F6B010}"/>
                </a:ext>
              </a:extLst>
            </p:cNvPr>
            <p:cNvGrpSpPr/>
            <p:nvPr/>
          </p:nvGrpSpPr>
          <p:grpSpPr>
            <a:xfrm>
              <a:off x="849647" y="1285703"/>
              <a:ext cx="1056970" cy="1002189"/>
              <a:chOff x="196363" y="2703207"/>
              <a:chExt cx="2699997" cy="2699997"/>
            </a:xfrm>
          </p:grpSpPr>
          <p:sp>
            <p:nvSpPr>
              <p:cNvPr id="38" name="Freeform: Shape 37">
                <a:extLst>
                  <a:ext uri="{FF2B5EF4-FFF2-40B4-BE49-F238E27FC236}">
                    <a16:creationId xmlns:a16="http://schemas.microsoft.com/office/drawing/2014/main" id="{DEF85F2D-6535-384E-EF32-B878B70A62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39" name="Graphic 4">
                <a:extLst>
                  <a:ext uri="{FF2B5EF4-FFF2-40B4-BE49-F238E27FC236}">
                    <a16:creationId xmlns:a16="http://schemas.microsoft.com/office/drawing/2014/main" id="{11C668EA-04E9-1E38-8E60-22CF113BD5FA}"/>
                  </a:ext>
                </a:extLst>
              </p:cNvPr>
              <p:cNvGrpSpPr/>
              <p:nvPr/>
            </p:nvGrpSpPr>
            <p:grpSpPr>
              <a:xfrm>
                <a:off x="320422" y="2772840"/>
                <a:ext cx="2451841" cy="2560724"/>
                <a:chOff x="320422" y="2772840"/>
                <a:chExt cx="2451841" cy="2560724"/>
              </a:xfrm>
              <a:solidFill>
                <a:srgbClr val="000000"/>
              </a:solidFill>
            </p:grpSpPr>
            <p:grpSp>
              <p:nvGrpSpPr>
                <p:cNvPr id="44" name="Graphic 4">
                  <a:extLst>
                    <a:ext uri="{FF2B5EF4-FFF2-40B4-BE49-F238E27FC236}">
                      <a16:creationId xmlns:a16="http://schemas.microsoft.com/office/drawing/2014/main" id="{67FB8F4C-A4AF-664D-5BAE-97C5321C6430}"/>
                    </a:ext>
                  </a:extLst>
                </p:cNvPr>
                <p:cNvGrpSpPr/>
                <p:nvPr/>
              </p:nvGrpSpPr>
              <p:grpSpPr>
                <a:xfrm>
                  <a:off x="816990" y="3125646"/>
                  <a:ext cx="1458632" cy="2207918"/>
                  <a:chOff x="816990" y="3125646"/>
                  <a:chExt cx="1458632" cy="2207918"/>
                </a:xfrm>
                <a:solidFill>
                  <a:srgbClr val="000000"/>
                </a:solidFill>
              </p:grpSpPr>
              <p:sp>
                <p:nvSpPr>
                  <p:cNvPr id="85" name="Freeform: Shape 84">
                    <a:extLst>
                      <a:ext uri="{FF2B5EF4-FFF2-40B4-BE49-F238E27FC236}">
                        <a16:creationId xmlns:a16="http://schemas.microsoft.com/office/drawing/2014/main" id="{EE5A4298-5D36-FE20-8D67-F9FC051FB32C}"/>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B9C4CA76-40C8-98BA-B66A-13C813C62F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75E8C62D-9F83-35CB-69D5-EC002E377FB3}"/>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C254FB7B-524D-403C-7AB8-6CD421204F38}"/>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55" name="Graphic 4">
                  <a:extLst>
                    <a:ext uri="{FF2B5EF4-FFF2-40B4-BE49-F238E27FC236}">
                      <a16:creationId xmlns:a16="http://schemas.microsoft.com/office/drawing/2014/main" id="{9E4AAEEE-6FC4-4AB2-FDC5-E3ADE86FDEFC}"/>
                    </a:ext>
                  </a:extLst>
                </p:cNvPr>
                <p:cNvGrpSpPr/>
                <p:nvPr/>
              </p:nvGrpSpPr>
              <p:grpSpPr>
                <a:xfrm>
                  <a:off x="320422" y="2772840"/>
                  <a:ext cx="1155763" cy="2179032"/>
                  <a:chOff x="320422" y="2772840"/>
                  <a:chExt cx="1155763" cy="2179032"/>
                </a:xfrm>
                <a:solidFill>
                  <a:srgbClr val="000000"/>
                </a:solidFill>
              </p:grpSpPr>
              <p:sp>
                <p:nvSpPr>
                  <p:cNvPr id="72" name="Freeform: Shape 71">
                    <a:extLst>
                      <a:ext uri="{FF2B5EF4-FFF2-40B4-BE49-F238E27FC236}">
                        <a16:creationId xmlns:a16="http://schemas.microsoft.com/office/drawing/2014/main" id="{88C9C4F1-8170-616A-4EA9-1244CE5DA904}"/>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21780CDC-C369-3A16-717E-8B254982814E}"/>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67EEFA1D-E7A0-D551-8348-AC0B89E105FA}"/>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7322FCF5-0D79-50AF-53C9-17DEBB001520}"/>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76" name="Freeform: Shape 75">
                    <a:extLst>
                      <a:ext uri="{FF2B5EF4-FFF2-40B4-BE49-F238E27FC236}">
                        <a16:creationId xmlns:a16="http://schemas.microsoft.com/office/drawing/2014/main" id="{76B712F5-446C-9410-8AC5-3848FD6E919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24D2354A-2B47-418E-918B-D25177AD4CA0}"/>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43DE9212-F37E-5F6A-17EC-32ADB36A9AFB}"/>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32FBBA59-9DFE-EFDF-AB47-96D523F85144}"/>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AE461397-3B4C-F2FA-1EF9-B684111C1B7F}"/>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C2F95D7B-C5D6-60F8-293C-DBFB8083AA1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82" name="Freeform: Shape 81">
                    <a:extLst>
                      <a:ext uri="{FF2B5EF4-FFF2-40B4-BE49-F238E27FC236}">
                        <a16:creationId xmlns:a16="http://schemas.microsoft.com/office/drawing/2014/main" id="{11C8F050-93B5-E4CA-9333-E4324891486E}"/>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CCEFA9F4-284A-4DC8-A1BB-2E52BC08DE09}"/>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2E82FA9D-97D2-4076-1F10-026B2A3552F6}"/>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58" name="Graphic 4">
                  <a:extLst>
                    <a:ext uri="{FF2B5EF4-FFF2-40B4-BE49-F238E27FC236}">
                      <a16:creationId xmlns:a16="http://schemas.microsoft.com/office/drawing/2014/main" id="{DC44378E-210D-AC4E-E8EC-9F313DA85FC2}"/>
                    </a:ext>
                  </a:extLst>
                </p:cNvPr>
                <p:cNvGrpSpPr/>
                <p:nvPr/>
              </p:nvGrpSpPr>
              <p:grpSpPr>
                <a:xfrm>
                  <a:off x="1616500" y="2772840"/>
                  <a:ext cx="1155763" cy="2179032"/>
                  <a:chOff x="1616500" y="2772840"/>
                  <a:chExt cx="1155763" cy="2179032"/>
                </a:xfrm>
                <a:solidFill>
                  <a:srgbClr val="000000"/>
                </a:solidFill>
              </p:grpSpPr>
              <p:sp>
                <p:nvSpPr>
                  <p:cNvPr id="59" name="Freeform: Shape 58">
                    <a:extLst>
                      <a:ext uri="{FF2B5EF4-FFF2-40B4-BE49-F238E27FC236}">
                        <a16:creationId xmlns:a16="http://schemas.microsoft.com/office/drawing/2014/main" id="{F175FCBE-8BDE-828A-0447-990B8EEA9DC9}"/>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60" name="Freeform: Shape 59">
                    <a:extLst>
                      <a:ext uri="{FF2B5EF4-FFF2-40B4-BE49-F238E27FC236}">
                        <a16:creationId xmlns:a16="http://schemas.microsoft.com/office/drawing/2014/main" id="{79EC5644-A321-7E3D-F113-AB8F2FE177AF}"/>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61" name="Freeform: Shape 60">
                    <a:extLst>
                      <a:ext uri="{FF2B5EF4-FFF2-40B4-BE49-F238E27FC236}">
                        <a16:creationId xmlns:a16="http://schemas.microsoft.com/office/drawing/2014/main" id="{2EE4D28E-E87D-D129-8C58-88F959114EC8}"/>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62" name="Freeform: Shape 61">
                    <a:extLst>
                      <a:ext uri="{FF2B5EF4-FFF2-40B4-BE49-F238E27FC236}">
                        <a16:creationId xmlns:a16="http://schemas.microsoft.com/office/drawing/2014/main" id="{ACAE635C-1EB9-68AB-CFC9-BA81820E1BB9}"/>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63" name="Freeform: Shape 62">
                    <a:extLst>
                      <a:ext uri="{FF2B5EF4-FFF2-40B4-BE49-F238E27FC236}">
                        <a16:creationId xmlns:a16="http://schemas.microsoft.com/office/drawing/2014/main" id="{8ED0B58C-5FB2-02B2-C762-8D96A89FEEF8}"/>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64" name="Freeform: Shape 63">
                    <a:extLst>
                      <a:ext uri="{FF2B5EF4-FFF2-40B4-BE49-F238E27FC236}">
                        <a16:creationId xmlns:a16="http://schemas.microsoft.com/office/drawing/2014/main" id="{78C65AF8-6C1A-546F-4EB0-61156DF823EF}"/>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65" name="Freeform: Shape 64">
                    <a:extLst>
                      <a:ext uri="{FF2B5EF4-FFF2-40B4-BE49-F238E27FC236}">
                        <a16:creationId xmlns:a16="http://schemas.microsoft.com/office/drawing/2014/main" id="{E48BB8ED-D8F2-DC87-C53C-0EFC80170267}"/>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66" name="Freeform: Shape 65">
                    <a:extLst>
                      <a:ext uri="{FF2B5EF4-FFF2-40B4-BE49-F238E27FC236}">
                        <a16:creationId xmlns:a16="http://schemas.microsoft.com/office/drawing/2014/main" id="{62B5E176-58F9-6A47-DFA4-46658FB5B960}"/>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67" name="Freeform: Shape 66">
                    <a:extLst>
                      <a:ext uri="{FF2B5EF4-FFF2-40B4-BE49-F238E27FC236}">
                        <a16:creationId xmlns:a16="http://schemas.microsoft.com/office/drawing/2014/main" id="{A1F0F239-DB19-026A-3CF3-DD5672EFB1E3}"/>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68" name="Freeform: Shape 67">
                    <a:extLst>
                      <a:ext uri="{FF2B5EF4-FFF2-40B4-BE49-F238E27FC236}">
                        <a16:creationId xmlns:a16="http://schemas.microsoft.com/office/drawing/2014/main" id="{7F2972ED-7C2F-C000-3695-C22BBE00AFD4}"/>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69" name="Freeform: Shape 68">
                    <a:extLst>
                      <a:ext uri="{FF2B5EF4-FFF2-40B4-BE49-F238E27FC236}">
                        <a16:creationId xmlns:a16="http://schemas.microsoft.com/office/drawing/2014/main" id="{0E5E2BF6-CF37-E41B-F359-1C23602FB0D0}"/>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E63F3494-236D-3996-253D-A46793F52DE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8C7E8656-B13A-1314-29B1-C90FDA67C581}"/>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89" name="Graphic 88" descr="Female with solid fill">
              <a:extLst>
                <a:ext uri="{FF2B5EF4-FFF2-40B4-BE49-F238E27FC236}">
                  <a16:creationId xmlns:a16="http://schemas.microsoft.com/office/drawing/2014/main" id="{917BA432-A286-8358-E546-F85A15D1EE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05" y="1683492"/>
              <a:ext cx="477018" cy="477018"/>
            </a:xfrm>
            <a:prstGeom prst="rect">
              <a:avLst/>
            </a:prstGeom>
          </p:spPr>
        </p:pic>
      </p:grpSp>
      <p:grpSp>
        <p:nvGrpSpPr>
          <p:cNvPr id="15" name="Group 14">
            <a:extLst>
              <a:ext uri="{FF2B5EF4-FFF2-40B4-BE49-F238E27FC236}">
                <a16:creationId xmlns:a16="http://schemas.microsoft.com/office/drawing/2014/main" id="{155DEEBC-5E75-DB79-9E04-FAEE6896054F}"/>
              </a:ext>
            </a:extLst>
          </p:cNvPr>
          <p:cNvGrpSpPr/>
          <p:nvPr/>
        </p:nvGrpSpPr>
        <p:grpSpPr>
          <a:xfrm>
            <a:off x="0" y="3669667"/>
            <a:ext cx="6345828" cy="2363241"/>
            <a:chOff x="27721" y="3615153"/>
            <a:chExt cx="6345828" cy="2363241"/>
          </a:xfrm>
        </p:grpSpPr>
        <p:grpSp>
          <p:nvGrpSpPr>
            <p:cNvPr id="13" name="Group 12">
              <a:extLst>
                <a:ext uri="{FF2B5EF4-FFF2-40B4-BE49-F238E27FC236}">
                  <a16:creationId xmlns:a16="http://schemas.microsoft.com/office/drawing/2014/main" id="{6EF50E0D-37BC-86D2-0FE3-532CA2CAA1FF}"/>
                </a:ext>
              </a:extLst>
            </p:cNvPr>
            <p:cNvGrpSpPr/>
            <p:nvPr/>
          </p:nvGrpSpPr>
          <p:grpSpPr>
            <a:xfrm>
              <a:off x="27721" y="3615153"/>
              <a:ext cx="6345828" cy="2363241"/>
              <a:chOff x="0" y="3604206"/>
              <a:chExt cx="6345828" cy="2363241"/>
            </a:xfrm>
          </p:grpSpPr>
          <p:pic>
            <p:nvPicPr>
              <p:cNvPr id="34" name="Graphic 33">
                <a:extLst>
                  <a:ext uri="{FF2B5EF4-FFF2-40B4-BE49-F238E27FC236}">
                    <a16:creationId xmlns:a16="http://schemas.microsoft.com/office/drawing/2014/main" id="{FE7348B9-007C-3BFF-143E-BD87C98B0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7372" y="3984709"/>
                <a:ext cx="1131354" cy="1131354"/>
              </a:xfrm>
              <a:prstGeom prst="rect">
                <a:avLst/>
              </a:prstGeom>
            </p:spPr>
          </p:pic>
          <p:grpSp>
            <p:nvGrpSpPr>
              <p:cNvPr id="56" name="Group 55">
                <a:extLst>
                  <a:ext uri="{FF2B5EF4-FFF2-40B4-BE49-F238E27FC236}">
                    <a16:creationId xmlns:a16="http://schemas.microsoft.com/office/drawing/2014/main" id="{FA2AAFF6-2612-4126-8D60-6B06B52AB7CD}"/>
                  </a:ext>
                </a:extLst>
              </p:cNvPr>
              <p:cNvGrpSpPr/>
              <p:nvPr/>
            </p:nvGrpSpPr>
            <p:grpSpPr>
              <a:xfrm>
                <a:off x="0" y="3604206"/>
                <a:ext cx="5187244" cy="2363241"/>
                <a:chOff x="5440418" y="1886039"/>
                <a:chExt cx="5187244" cy="2363241"/>
              </a:xfrm>
            </p:grpSpPr>
            <p:grpSp>
              <p:nvGrpSpPr>
                <p:cNvPr id="43" name="Group 42">
                  <a:extLst>
                    <a:ext uri="{FF2B5EF4-FFF2-40B4-BE49-F238E27FC236}">
                      <a16:creationId xmlns:a16="http://schemas.microsoft.com/office/drawing/2014/main" id="{17FB78E0-E328-46CF-9832-0D18C60A58EF}"/>
                    </a:ext>
                  </a:extLst>
                </p:cNvPr>
                <p:cNvGrpSpPr/>
                <p:nvPr/>
              </p:nvGrpSpPr>
              <p:grpSpPr>
                <a:xfrm>
                  <a:off x="5440418" y="1886039"/>
                  <a:ext cx="5187244" cy="2363241"/>
                  <a:chOff x="5583837" y="1776699"/>
                  <a:chExt cx="5187244" cy="2363241"/>
                </a:xfrm>
              </p:grpSpPr>
              <p:sp>
                <p:nvSpPr>
                  <p:cNvPr id="24" name="Oval 23">
                    <a:extLst>
                      <a:ext uri="{FF2B5EF4-FFF2-40B4-BE49-F238E27FC236}">
                        <a16:creationId xmlns:a16="http://schemas.microsoft.com/office/drawing/2014/main" id="{E2E08098-1AE1-4306-8B3E-067A1F993CC7}"/>
                      </a:ext>
                    </a:extLst>
                  </p:cNvPr>
                  <p:cNvSpPr/>
                  <p:nvPr/>
                </p:nvSpPr>
                <p:spPr>
                  <a:xfrm>
                    <a:off x="6081676" y="1776699"/>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26" name="TextBox 25">
                    <a:extLst>
                      <a:ext uri="{FF2B5EF4-FFF2-40B4-BE49-F238E27FC236}">
                        <a16:creationId xmlns:a16="http://schemas.microsoft.com/office/drawing/2014/main" id="{D511685C-D4BD-431F-B96E-EEB247887D37}"/>
                      </a:ext>
                    </a:extLst>
                  </p:cNvPr>
                  <p:cNvSpPr txBox="1"/>
                  <p:nvPr/>
                </p:nvSpPr>
                <p:spPr>
                  <a:xfrm>
                    <a:off x="5583837" y="3678275"/>
                    <a:ext cx="5187244"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Low, sufficient insemination rate</a:t>
                    </a:r>
                    <a:endParaRPr lang="en-CA" sz="2400" b="1" dirty="0">
                      <a:latin typeface="Helvetica" panose="020B0604020202020204" pitchFamily="34" charset="0"/>
                      <a:cs typeface="Helvetica" panose="020B0604020202020204" pitchFamily="34" charset="0"/>
                    </a:endParaRPr>
                  </a:p>
                </p:txBody>
              </p:sp>
              <p:cxnSp>
                <p:nvCxnSpPr>
                  <p:cNvPr id="35" name="Straight Arrow Connector 34">
                    <a:extLst>
                      <a:ext uri="{FF2B5EF4-FFF2-40B4-BE49-F238E27FC236}">
                        <a16:creationId xmlns:a16="http://schemas.microsoft.com/office/drawing/2014/main" id="{6A504E77-5E96-41F5-B28A-087CD9BA082C}"/>
                      </a:ext>
                    </a:extLst>
                  </p:cNvPr>
                  <p:cNvCxnSpPr>
                    <a:cxnSpLocks/>
                  </p:cNvCxnSpPr>
                  <p:nvPr/>
                </p:nvCxnSpPr>
                <p:spPr>
                  <a:xfrm flipH="1">
                    <a:off x="8138697" y="2763033"/>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pic>
              <p:nvPicPr>
                <p:cNvPr id="48" name="Graphic 47" descr="Female with solid fill">
                  <a:extLst>
                    <a:ext uri="{FF2B5EF4-FFF2-40B4-BE49-F238E27FC236}">
                      <a16:creationId xmlns:a16="http://schemas.microsoft.com/office/drawing/2014/main" id="{3F5680B4-C402-4053-9A2C-0AE7BA0B49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7520" y="2707172"/>
                  <a:ext cx="477018" cy="477018"/>
                </a:xfrm>
                <a:prstGeom prst="rect">
                  <a:avLst/>
                </a:prstGeom>
              </p:spPr>
            </p:pic>
            <p:pic>
              <p:nvPicPr>
                <p:cNvPr id="52" name="Graphic 51" descr="Male with solid fill">
                  <a:extLst>
                    <a:ext uri="{FF2B5EF4-FFF2-40B4-BE49-F238E27FC236}">
                      <a16:creationId xmlns:a16="http://schemas.microsoft.com/office/drawing/2014/main" id="{4ED33D89-CA5A-4061-B517-7D81A3334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5977" y="2750288"/>
                  <a:ext cx="434980" cy="434980"/>
                </a:xfrm>
                <a:prstGeom prst="rect">
                  <a:avLst/>
                </a:prstGeom>
              </p:spPr>
            </p:pic>
          </p:grpSp>
          <p:sp>
            <p:nvSpPr>
              <p:cNvPr id="135" name="TextBox 134">
                <a:extLst>
                  <a:ext uri="{FF2B5EF4-FFF2-40B4-BE49-F238E27FC236}">
                    <a16:creationId xmlns:a16="http://schemas.microsoft.com/office/drawing/2014/main" id="{6270A49B-12CC-8B24-C3E5-7DA6E47AF1D8}"/>
                  </a:ext>
                </a:extLst>
              </p:cNvPr>
              <p:cNvSpPr txBox="1"/>
              <p:nvPr/>
            </p:nvSpPr>
            <p:spPr>
              <a:xfrm>
                <a:off x="4394519" y="4200208"/>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Weekly insemination</a:t>
                </a:r>
                <a:endParaRPr lang="en-CA" sz="2400" dirty="0">
                  <a:latin typeface="Helvetica" panose="020B0604020202020204" pitchFamily="34" charset="0"/>
                  <a:cs typeface="Helvetica" panose="020B0604020202020204" pitchFamily="34" charset="0"/>
                </a:endParaRPr>
              </a:p>
            </p:txBody>
          </p:sp>
        </p:grpSp>
        <p:grpSp>
          <p:nvGrpSpPr>
            <p:cNvPr id="90" name="Graphic 4">
              <a:extLst>
                <a:ext uri="{FF2B5EF4-FFF2-40B4-BE49-F238E27FC236}">
                  <a16:creationId xmlns:a16="http://schemas.microsoft.com/office/drawing/2014/main" id="{204B5037-5AB3-AF3F-ACF9-406A8553B1BD}"/>
                </a:ext>
              </a:extLst>
            </p:cNvPr>
            <p:cNvGrpSpPr/>
            <p:nvPr/>
          </p:nvGrpSpPr>
          <p:grpSpPr>
            <a:xfrm>
              <a:off x="1003326" y="4030705"/>
              <a:ext cx="975528" cy="1002189"/>
              <a:chOff x="196363" y="2703207"/>
              <a:chExt cx="2699997" cy="2699997"/>
            </a:xfrm>
          </p:grpSpPr>
          <p:sp>
            <p:nvSpPr>
              <p:cNvPr id="91" name="Freeform: Shape 90">
                <a:extLst>
                  <a:ext uri="{FF2B5EF4-FFF2-40B4-BE49-F238E27FC236}">
                    <a16:creationId xmlns:a16="http://schemas.microsoft.com/office/drawing/2014/main" id="{7DE3F45C-24AE-3933-FE37-D8B7BE2D46A3}"/>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92" name="Graphic 4">
                <a:extLst>
                  <a:ext uri="{FF2B5EF4-FFF2-40B4-BE49-F238E27FC236}">
                    <a16:creationId xmlns:a16="http://schemas.microsoft.com/office/drawing/2014/main" id="{D76241BD-B430-044D-F27A-C66678D5D0AE}"/>
                  </a:ext>
                </a:extLst>
              </p:cNvPr>
              <p:cNvGrpSpPr/>
              <p:nvPr/>
            </p:nvGrpSpPr>
            <p:grpSpPr>
              <a:xfrm>
                <a:off x="320422" y="2772840"/>
                <a:ext cx="2451841" cy="2560724"/>
                <a:chOff x="320422" y="2772840"/>
                <a:chExt cx="2451841" cy="2560724"/>
              </a:xfrm>
              <a:solidFill>
                <a:srgbClr val="000000"/>
              </a:solidFill>
            </p:grpSpPr>
            <p:grpSp>
              <p:nvGrpSpPr>
                <p:cNvPr id="93" name="Graphic 4">
                  <a:extLst>
                    <a:ext uri="{FF2B5EF4-FFF2-40B4-BE49-F238E27FC236}">
                      <a16:creationId xmlns:a16="http://schemas.microsoft.com/office/drawing/2014/main" id="{9651CE93-B971-77EB-D34E-BE421CA945A8}"/>
                    </a:ext>
                  </a:extLst>
                </p:cNvPr>
                <p:cNvGrpSpPr/>
                <p:nvPr/>
              </p:nvGrpSpPr>
              <p:grpSpPr>
                <a:xfrm>
                  <a:off x="816990" y="3125646"/>
                  <a:ext cx="1605798" cy="2207918"/>
                  <a:chOff x="816990" y="3125646"/>
                  <a:chExt cx="1605798" cy="2207918"/>
                </a:xfrm>
                <a:solidFill>
                  <a:srgbClr val="000000"/>
                </a:solidFill>
              </p:grpSpPr>
              <p:sp>
                <p:nvSpPr>
                  <p:cNvPr id="122" name="Freeform: Shape 121">
                    <a:extLst>
                      <a:ext uri="{FF2B5EF4-FFF2-40B4-BE49-F238E27FC236}">
                        <a16:creationId xmlns:a16="http://schemas.microsoft.com/office/drawing/2014/main" id="{31C5042F-6D63-8D85-FAB4-C3A32B2A1F6C}"/>
                      </a:ext>
                    </a:extLst>
                  </p:cNvPr>
                  <p:cNvSpPr/>
                  <p:nvPr/>
                </p:nvSpPr>
                <p:spPr>
                  <a:xfrm rot="10800000">
                    <a:off x="816990" y="3577457"/>
                    <a:ext cx="1605798" cy="1756107"/>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0072B5"/>
                  </a:solidFill>
                  <a:ln w="16079" cap="flat">
                    <a:noFill/>
                    <a:prstDash val="solid"/>
                    <a:round/>
                  </a:ln>
                </p:spPr>
                <p:txBody>
                  <a:bodyPr rtlCol="0" anchor="ctr"/>
                  <a:lstStyle/>
                  <a:p>
                    <a:endParaRPr lang="en-CA" dirty="0"/>
                  </a:p>
                </p:txBody>
              </p:sp>
              <p:sp>
                <p:nvSpPr>
                  <p:cNvPr id="123" name="Freeform: Shape 122">
                    <a:extLst>
                      <a:ext uri="{FF2B5EF4-FFF2-40B4-BE49-F238E27FC236}">
                        <a16:creationId xmlns:a16="http://schemas.microsoft.com/office/drawing/2014/main" id="{9004CF72-D938-AC43-9CA9-55EFA8992DFE}"/>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0072B5"/>
                  </a:solidFill>
                  <a:ln w="10607" cap="flat">
                    <a:noFill/>
                    <a:prstDash val="solid"/>
                    <a:round/>
                  </a:ln>
                </p:spPr>
                <p:txBody>
                  <a:bodyPr rtlCol="0" anchor="ctr"/>
                  <a:lstStyle/>
                  <a:p>
                    <a:endParaRPr lang="en-CA"/>
                  </a:p>
                </p:txBody>
              </p:sp>
              <p:sp>
                <p:nvSpPr>
                  <p:cNvPr id="124" name="Freeform: Shape 123">
                    <a:extLst>
                      <a:ext uri="{FF2B5EF4-FFF2-40B4-BE49-F238E27FC236}">
                        <a16:creationId xmlns:a16="http://schemas.microsoft.com/office/drawing/2014/main" id="{0A1DA790-0D80-45F8-829C-9DA45A55843D}"/>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0072B5"/>
                  </a:solidFill>
                  <a:ln w="4869" cap="flat">
                    <a:noFill/>
                    <a:prstDash val="solid"/>
                    <a:round/>
                  </a:ln>
                </p:spPr>
                <p:txBody>
                  <a:bodyPr rtlCol="0" anchor="ctr"/>
                  <a:lstStyle/>
                  <a:p>
                    <a:endParaRPr lang="en-CA"/>
                  </a:p>
                </p:txBody>
              </p:sp>
              <p:sp>
                <p:nvSpPr>
                  <p:cNvPr id="125" name="Freeform: Shape 124">
                    <a:extLst>
                      <a:ext uri="{FF2B5EF4-FFF2-40B4-BE49-F238E27FC236}">
                        <a16:creationId xmlns:a16="http://schemas.microsoft.com/office/drawing/2014/main" id="{AFF8EA05-0DF5-8A8A-431A-4F3CC650F7C7}"/>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0072B5"/>
                  </a:solidFill>
                  <a:ln w="9525" cap="flat">
                    <a:noFill/>
                    <a:prstDash val="solid"/>
                    <a:round/>
                  </a:ln>
                </p:spPr>
                <p:txBody>
                  <a:bodyPr rtlCol="0" anchor="ctr"/>
                  <a:lstStyle/>
                  <a:p>
                    <a:endParaRPr lang="en-CA"/>
                  </a:p>
                </p:txBody>
              </p:sp>
            </p:grpSp>
            <p:grpSp>
              <p:nvGrpSpPr>
                <p:cNvPr id="94" name="Graphic 4">
                  <a:extLst>
                    <a:ext uri="{FF2B5EF4-FFF2-40B4-BE49-F238E27FC236}">
                      <a16:creationId xmlns:a16="http://schemas.microsoft.com/office/drawing/2014/main" id="{A24CCE12-BE98-E476-B266-B1620F4C9764}"/>
                    </a:ext>
                  </a:extLst>
                </p:cNvPr>
                <p:cNvGrpSpPr/>
                <p:nvPr/>
              </p:nvGrpSpPr>
              <p:grpSpPr>
                <a:xfrm>
                  <a:off x="320422" y="2772840"/>
                  <a:ext cx="1155763" cy="2179032"/>
                  <a:chOff x="320422" y="2772840"/>
                  <a:chExt cx="1155763" cy="2179032"/>
                </a:xfrm>
                <a:solidFill>
                  <a:srgbClr val="000000"/>
                </a:solidFill>
              </p:grpSpPr>
              <p:sp>
                <p:nvSpPr>
                  <p:cNvPr id="109" name="Freeform: Shape 108">
                    <a:extLst>
                      <a:ext uri="{FF2B5EF4-FFF2-40B4-BE49-F238E27FC236}">
                        <a16:creationId xmlns:a16="http://schemas.microsoft.com/office/drawing/2014/main" id="{731DF2D2-B3F6-A347-8D8E-2AEA8B3ABA65}"/>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0072B5"/>
                  </a:solidFill>
                  <a:ln w="9525" cap="flat">
                    <a:noFill/>
                    <a:prstDash val="solid"/>
                    <a:round/>
                  </a:ln>
                </p:spPr>
                <p:txBody>
                  <a:bodyPr rtlCol="0" anchor="ctr"/>
                  <a:lstStyle/>
                  <a:p>
                    <a:endParaRPr lang="en-CA"/>
                  </a:p>
                </p:txBody>
              </p:sp>
              <p:sp>
                <p:nvSpPr>
                  <p:cNvPr id="110" name="Freeform: Shape 109">
                    <a:extLst>
                      <a:ext uri="{FF2B5EF4-FFF2-40B4-BE49-F238E27FC236}">
                        <a16:creationId xmlns:a16="http://schemas.microsoft.com/office/drawing/2014/main" id="{12A1D694-4D65-CAA5-55D3-00E7998915B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0072B5"/>
                  </a:solidFill>
                  <a:ln w="9525" cap="flat">
                    <a:noFill/>
                    <a:prstDash val="solid"/>
                    <a:round/>
                  </a:ln>
                </p:spPr>
                <p:txBody>
                  <a:bodyPr rtlCol="0" anchor="ctr"/>
                  <a:lstStyle/>
                  <a:p>
                    <a:endParaRPr lang="en-CA"/>
                  </a:p>
                </p:txBody>
              </p:sp>
              <p:sp>
                <p:nvSpPr>
                  <p:cNvPr id="111" name="Freeform: Shape 110">
                    <a:extLst>
                      <a:ext uri="{FF2B5EF4-FFF2-40B4-BE49-F238E27FC236}">
                        <a16:creationId xmlns:a16="http://schemas.microsoft.com/office/drawing/2014/main" id="{09A8BBC2-6B64-4A21-6073-F1147E5C7CC3}"/>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0072B5"/>
                  </a:solidFill>
                  <a:ln w="9525" cap="flat">
                    <a:noFill/>
                    <a:prstDash val="solid"/>
                    <a:round/>
                  </a:ln>
                </p:spPr>
                <p:txBody>
                  <a:bodyPr rtlCol="0" anchor="ctr"/>
                  <a:lstStyle/>
                  <a:p>
                    <a:endParaRPr lang="en-CA"/>
                  </a:p>
                </p:txBody>
              </p:sp>
              <p:sp>
                <p:nvSpPr>
                  <p:cNvPr id="112" name="Freeform: Shape 111">
                    <a:extLst>
                      <a:ext uri="{FF2B5EF4-FFF2-40B4-BE49-F238E27FC236}">
                        <a16:creationId xmlns:a16="http://schemas.microsoft.com/office/drawing/2014/main" id="{38065BA8-AAFD-78ED-8A33-E65E3BC40A5A}"/>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0072B5"/>
                  </a:solidFill>
                  <a:ln w="9525" cap="flat">
                    <a:noFill/>
                    <a:prstDash val="solid"/>
                    <a:round/>
                  </a:ln>
                </p:spPr>
                <p:txBody>
                  <a:bodyPr rtlCol="0" anchor="ctr"/>
                  <a:lstStyle/>
                  <a:p>
                    <a:endParaRPr lang="en-CA" dirty="0"/>
                  </a:p>
                </p:txBody>
              </p:sp>
              <p:sp>
                <p:nvSpPr>
                  <p:cNvPr id="113" name="Freeform: Shape 112">
                    <a:extLst>
                      <a:ext uri="{FF2B5EF4-FFF2-40B4-BE49-F238E27FC236}">
                        <a16:creationId xmlns:a16="http://schemas.microsoft.com/office/drawing/2014/main" id="{F413D704-FE32-DF51-C338-CCE7238E4C38}"/>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0072B5"/>
                  </a:solidFill>
                  <a:ln w="9525" cap="flat">
                    <a:noFill/>
                    <a:prstDash val="solid"/>
                    <a:round/>
                  </a:ln>
                </p:spPr>
                <p:txBody>
                  <a:bodyPr rtlCol="0" anchor="ctr"/>
                  <a:lstStyle/>
                  <a:p>
                    <a:endParaRPr lang="en-CA"/>
                  </a:p>
                </p:txBody>
              </p:sp>
              <p:sp>
                <p:nvSpPr>
                  <p:cNvPr id="114" name="Freeform: Shape 113">
                    <a:extLst>
                      <a:ext uri="{FF2B5EF4-FFF2-40B4-BE49-F238E27FC236}">
                        <a16:creationId xmlns:a16="http://schemas.microsoft.com/office/drawing/2014/main" id="{9E24B94A-20F1-540D-9B69-05F4B0B9B4E6}"/>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0072B5"/>
                  </a:solidFill>
                  <a:ln w="9525" cap="flat">
                    <a:noFill/>
                    <a:prstDash val="solid"/>
                    <a:round/>
                  </a:ln>
                </p:spPr>
                <p:txBody>
                  <a:bodyPr rtlCol="0" anchor="ctr"/>
                  <a:lstStyle/>
                  <a:p>
                    <a:endParaRPr lang="en-CA"/>
                  </a:p>
                </p:txBody>
              </p:sp>
              <p:sp>
                <p:nvSpPr>
                  <p:cNvPr id="115" name="Freeform: Shape 114">
                    <a:extLst>
                      <a:ext uri="{FF2B5EF4-FFF2-40B4-BE49-F238E27FC236}">
                        <a16:creationId xmlns:a16="http://schemas.microsoft.com/office/drawing/2014/main" id="{DF8EC5BA-8B56-AAB3-409F-48BD932017B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0072B5"/>
                  </a:solidFill>
                  <a:ln w="9525" cap="flat">
                    <a:noFill/>
                    <a:prstDash val="solid"/>
                    <a:round/>
                  </a:ln>
                </p:spPr>
                <p:txBody>
                  <a:bodyPr rtlCol="0" anchor="ctr"/>
                  <a:lstStyle/>
                  <a:p>
                    <a:endParaRPr lang="en-CA"/>
                  </a:p>
                </p:txBody>
              </p:sp>
              <p:sp>
                <p:nvSpPr>
                  <p:cNvPr id="116" name="Freeform: Shape 115">
                    <a:extLst>
                      <a:ext uri="{FF2B5EF4-FFF2-40B4-BE49-F238E27FC236}">
                        <a16:creationId xmlns:a16="http://schemas.microsoft.com/office/drawing/2014/main" id="{8C980C97-675D-CC4A-8BE4-89C0B21FFA2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0072B5"/>
                  </a:solidFill>
                  <a:ln w="9525" cap="flat">
                    <a:noFill/>
                    <a:prstDash val="solid"/>
                    <a:round/>
                  </a:ln>
                </p:spPr>
                <p:txBody>
                  <a:bodyPr rtlCol="0" anchor="ctr"/>
                  <a:lstStyle/>
                  <a:p>
                    <a:endParaRPr lang="en-CA"/>
                  </a:p>
                </p:txBody>
              </p:sp>
              <p:sp>
                <p:nvSpPr>
                  <p:cNvPr id="117" name="Freeform: Shape 116">
                    <a:extLst>
                      <a:ext uri="{FF2B5EF4-FFF2-40B4-BE49-F238E27FC236}">
                        <a16:creationId xmlns:a16="http://schemas.microsoft.com/office/drawing/2014/main" id="{0DCCA2A8-BA90-92EC-A41B-D4D1E5377DA4}"/>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0072B5"/>
                  </a:solidFill>
                  <a:ln w="9525" cap="flat">
                    <a:noFill/>
                    <a:prstDash val="solid"/>
                    <a:round/>
                  </a:ln>
                </p:spPr>
                <p:txBody>
                  <a:bodyPr rtlCol="0" anchor="ctr"/>
                  <a:lstStyle/>
                  <a:p>
                    <a:endParaRPr lang="en-CA"/>
                  </a:p>
                </p:txBody>
              </p:sp>
              <p:sp>
                <p:nvSpPr>
                  <p:cNvPr id="118" name="Freeform: Shape 117">
                    <a:extLst>
                      <a:ext uri="{FF2B5EF4-FFF2-40B4-BE49-F238E27FC236}">
                        <a16:creationId xmlns:a16="http://schemas.microsoft.com/office/drawing/2014/main" id="{E5C47DA7-A752-75C9-50EE-D715CCB1152E}"/>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0072B5"/>
                  </a:solidFill>
                  <a:ln w="9525" cap="flat">
                    <a:noFill/>
                    <a:prstDash val="solid"/>
                    <a:round/>
                  </a:ln>
                </p:spPr>
                <p:txBody>
                  <a:bodyPr rtlCol="0" anchor="ctr"/>
                  <a:lstStyle/>
                  <a:p>
                    <a:endParaRPr lang="en-CA"/>
                  </a:p>
                </p:txBody>
              </p:sp>
              <p:sp>
                <p:nvSpPr>
                  <p:cNvPr id="119" name="Freeform: Shape 118">
                    <a:extLst>
                      <a:ext uri="{FF2B5EF4-FFF2-40B4-BE49-F238E27FC236}">
                        <a16:creationId xmlns:a16="http://schemas.microsoft.com/office/drawing/2014/main" id="{2C2307C4-34FB-06D7-C322-F5A5F6B513A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0072B5"/>
                  </a:solidFill>
                  <a:ln w="9525" cap="flat">
                    <a:noFill/>
                    <a:prstDash val="solid"/>
                    <a:round/>
                  </a:ln>
                </p:spPr>
                <p:txBody>
                  <a:bodyPr rtlCol="0" anchor="ctr"/>
                  <a:lstStyle/>
                  <a:p>
                    <a:endParaRPr lang="en-CA"/>
                  </a:p>
                </p:txBody>
              </p:sp>
              <p:sp>
                <p:nvSpPr>
                  <p:cNvPr id="120" name="Freeform: Shape 119">
                    <a:extLst>
                      <a:ext uri="{FF2B5EF4-FFF2-40B4-BE49-F238E27FC236}">
                        <a16:creationId xmlns:a16="http://schemas.microsoft.com/office/drawing/2014/main" id="{0D387A66-5D39-9B09-D33E-2B92BB800743}"/>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0072B5"/>
                  </a:solidFill>
                  <a:ln w="9525" cap="flat">
                    <a:noFill/>
                    <a:prstDash val="solid"/>
                    <a:round/>
                  </a:ln>
                </p:spPr>
                <p:txBody>
                  <a:bodyPr rtlCol="0" anchor="ctr"/>
                  <a:lstStyle/>
                  <a:p>
                    <a:endParaRPr lang="en-CA"/>
                  </a:p>
                </p:txBody>
              </p:sp>
              <p:sp>
                <p:nvSpPr>
                  <p:cNvPr id="121" name="Freeform: Shape 120">
                    <a:extLst>
                      <a:ext uri="{FF2B5EF4-FFF2-40B4-BE49-F238E27FC236}">
                        <a16:creationId xmlns:a16="http://schemas.microsoft.com/office/drawing/2014/main" id="{82390796-2FCD-3DA3-CF6E-A82055AF6E72}"/>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0072B5"/>
                  </a:solidFill>
                  <a:ln w="9525" cap="flat">
                    <a:noFill/>
                    <a:prstDash val="solid"/>
                    <a:round/>
                  </a:ln>
                </p:spPr>
                <p:txBody>
                  <a:bodyPr rtlCol="0" anchor="ctr"/>
                  <a:lstStyle/>
                  <a:p>
                    <a:endParaRPr lang="en-CA"/>
                  </a:p>
                </p:txBody>
              </p:sp>
            </p:grpSp>
            <p:grpSp>
              <p:nvGrpSpPr>
                <p:cNvPr id="95" name="Graphic 4">
                  <a:extLst>
                    <a:ext uri="{FF2B5EF4-FFF2-40B4-BE49-F238E27FC236}">
                      <a16:creationId xmlns:a16="http://schemas.microsoft.com/office/drawing/2014/main" id="{1E3F7147-17B7-C7CB-2034-D5301443EB70}"/>
                    </a:ext>
                  </a:extLst>
                </p:cNvPr>
                <p:cNvGrpSpPr/>
                <p:nvPr/>
              </p:nvGrpSpPr>
              <p:grpSpPr>
                <a:xfrm>
                  <a:off x="1616500" y="2772840"/>
                  <a:ext cx="1155763" cy="2179032"/>
                  <a:chOff x="1616500" y="2772840"/>
                  <a:chExt cx="1155763" cy="2179032"/>
                </a:xfrm>
                <a:solidFill>
                  <a:srgbClr val="000000"/>
                </a:solidFill>
              </p:grpSpPr>
              <p:sp>
                <p:nvSpPr>
                  <p:cNvPr id="96" name="Freeform: Shape 95">
                    <a:extLst>
                      <a:ext uri="{FF2B5EF4-FFF2-40B4-BE49-F238E27FC236}">
                        <a16:creationId xmlns:a16="http://schemas.microsoft.com/office/drawing/2014/main" id="{4E12AE14-D94D-62C9-E1A1-2B86DBB20344}"/>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0072B5"/>
                  </a:solidFill>
                  <a:ln w="9525"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1357967C-B8AB-8DCC-1926-858581732193}"/>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0072B5"/>
                  </a:solidFill>
                  <a:ln w="9525"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97678FC7-9E86-BEE6-8405-C6CBA465AD9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0072B5"/>
                  </a:solidFill>
                  <a:ln w="9525" cap="flat">
                    <a:noFill/>
                    <a:prstDash val="solid"/>
                    <a:round/>
                  </a:ln>
                </p:spPr>
                <p:txBody>
                  <a:bodyPr rtlCol="0" anchor="ctr"/>
                  <a:lstStyle/>
                  <a:p>
                    <a:endParaRPr lang="en-CA" dirty="0"/>
                  </a:p>
                </p:txBody>
              </p:sp>
              <p:sp>
                <p:nvSpPr>
                  <p:cNvPr id="99" name="Freeform: Shape 98">
                    <a:extLst>
                      <a:ext uri="{FF2B5EF4-FFF2-40B4-BE49-F238E27FC236}">
                        <a16:creationId xmlns:a16="http://schemas.microsoft.com/office/drawing/2014/main" id="{665C65FF-D73B-25DF-66E9-B68D028A834F}"/>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0072B5"/>
                  </a:solidFill>
                  <a:ln w="9525" cap="flat">
                    <a:noFill/>
                    <a:prstDash val="solid"/>
                    <a:round/>
                  </a:ln>
                </p:spPr>
                <p:txBody>
                  <a:bodyPr rtlCol="0" anchor="ctr"/>
                  <a:lstStyle/>
                  <a:p>
                    <a:endParaRPr lang="en-CA"/>
                  </a:p>
                </p:txBody>
              </p:sp>
              <p:sp>
                <p:nvSpPr>
                  <p:cNvPr id="100" name="Freeform: Shape 99">
                    <a:extLst>
                      <a:ext uri="{FF2B5EF4-FFF2-40B4-BE49-F238E27FC236}">
                        <a16:creationId xmlns:a16="http://schemas.microsoft.com/office/drawing/2014/main" id="{D58DEE3E-EA90-ADA4-53F5-B048C910A1EA}"/>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0072B5"/>
                  </a:solidFill>
                  <a:ln w="9525" cap="flat">
                    <a:noFill/>
                    <a:prstDash val="solid"/>
                    <a:round/>
                  </a:ln>
                </p:spPr>
                <p:txBody>
                  <a:bodyPr rtlCol="0" anchor="ctr"/>
                  <a:lstStyle/>
                  <a:p>
                    <a:endParaRPr lang="en-CA"/>
                  </a:p>
                </p:txBody>
              </p:sp>
              <p:sp>
                <p:nvSpPr>
                  <p:cNvPr id="101" name="Freeform: Shape 100">
                    <a:extLst>
                      <a:ext uri="{FF2B5EF4-FFF2-40B4-BE49-F238E27FC236}">
                        <a16:creationId xmlns:a16="http://schemas.microsoft.com/office/drawing/2014/main" id="{763652F0-D977-EA49-D6A4-5105F2AE377C}"/>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0072B5"/>
                  </a:solidFill>
                  <a:ln w="9525" cap="flat">
                    <a:noFill/>
                    <a:prstDash val="solid"/>
                    <a:round/>
                  </a:ln>
                </p:spPr>
                <p:txBody>
                  <a:bodyPr rtlCol="0" anchor="ctr"/>
                  <a:lstStyle/>
                  <a:p>
                    <a:endParaRPr lang="en-CA"/>
                  </a:p>
                </p:txBody>
              </p:sp>
              <p:sp>
                <p:nvSpPr>
                  <p:cNvPr id="102" name="Freeform: Shape 101">
                    <a:extLst>
                      <a:ext uri="{FF2B5EF4-FFF2-40B4-BE49-F238E27FC236}">
                        <a16:creationId xmlns:a16="http://schemas.microsoft.com/office/drawing/2014/main" id="{8414C3C7-CB56-737C-E7DD-C325C2977956}"/>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0072B5"/>
                  </a:solidFill>
                  <a:ln w="9525" cap="flat">
                    <a:noFill/>
                    <a:prstDash val="solid"/>
                    <a:round/>
                  </a:ln>
                </p:spPr>
                <p:txBody>
                  <a:bodyPr rtlCol="0" anchor="ctr"/>
                  <a:lstStyle/>
                  <a:p>
                    <a:endParaRPr lang="en-CA"/>
                  </a:p>
                </p:txBody>
              </p:sp>
              <p:sp>
                <p:nvSpPr>
                  <p:cNvPr id="103" name="Freeform: Shape 102">
                    <a:extLst>
                      <a:ext uri="{FF2B5EF4-FFF2-40B4-BE49-F238E27FC236}">
                        <a16:creationId xmlns:a16="http://schemas.microsoft.com/office/drawing/2014/main" id="{9AA1793B-6A2C-FBB0-F31E-D721C03132F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0072B5"/>
                  </a:solidFill>
                  <a:ln w="9525" cap="flat">
                    <a:noFill/>
                    <a:prstDash val="solid"/>
                    <a:round/>
                  </a:ln>
                </p:spPr>
                <p:txBody>
                  <a:bodyPr rtlCol="0" anchor="ctr"/>
                  <a:lstStyle/>
                  <a:p>
                    <a:endParaRPr lang="en-CA"/>
                  </a:p>
                </p:txBody>
              </p:sp>
              <p:sp>
                <p:nvSpPr>
                  <p:cNvPr id="104" name="Freeform: Shape 103">
                    <a:extLst>
                      <a:ext uri="{FF2B5EF4-FFF2-40B4-BE49-F238E27FC236}">
                        <a16:creationId xmlns:a16="http://schemas.microsoft.com/office/drawing/2014/main" id="{2EBCF94B-7B86-8A06-B05C-D751844BC8DE}"/>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0072B5"/>
                  </a:solidFill>
                  <a:ln w="9525" cap="flat">
                    <a:noFill/>
                    <a:prstDash val="solid"/>
                    <a:round/>
                  </a:ln>
                </p:spPr>
                <p:txBody>
                  <a:bodyPr rtlCol="0" anchor="ctr"/>
                  <a:lstStyle/>
                  <a:p>
                    <a:endParaRPr lang="en-CA"/>
                  </a:p>
                </p:txBody>
              </p:sp>
              <p:sp>
                <p:nvSpPr>
                  <p:cNvPr id="105" name="Freeform: Shape 104">
                    <a:extLst>
                      <a:ext uri="{FF2B5EF4-FFF2-40B4-BE49-F238E27FC236}">
                        <a16:creationId xmlns:a16="http://schemas.microsoft.com/office/drawing/2014/main" id="{1C46BED7-581E-9815-287D-AEBF31016223}"/>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0072B5"/>
                  </a:solidFill>
                  <a:ln w="9525" cap="flat">
                    <a:noFill/>
                    <a:prstDash val="solid"/>
                    <a:round/>
                  </a:ln>
                </p:spPr>
                <p:txBody>
                  <a:bodyPr rtlCol="0" anchor="ctr"/>
                  <a:lstStyle/>
                  <a:p>
                    <a:endParaRPr lang="en-CA"/>
                  </a:p>
                </p:txBody>
              </p:sp>
              <p:sp>
                <p:nvSpPr>
                  <p:cNvPr id="106" name="Freeform: Shape 105">
                    <a:extLst>
                      <a:ext uri="{FF2B5EF4-FFF2-40B4-BE49-F238E27FC236}">
                        <a16:creationId xmlns:a16="http://schemas.microsoft.com/office/drawing/2014/main" id="{4AD85436-AE40-4B81-607C-752068314B6F}"/>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0072B5"/>
                  </a:solidFill>
                  <a:ln w="9525" cap="flat">
                    <a:noFill/>
                    <a:prstDash val="solid"/>
                    <a:round/>
                  </a:ln>
                </p:spPr>
                <p:txBody>
                  <a:bodyPr rtlCol="0" anchor="ctr"/>
                  <a:lstStyle/>
                  <a:p>
                    <a:endParaRPr lang="en-CA"/>
                  </a:p>
                </p:txBody>
              </p:sp>
              <p:sp>
                <p:nvSpPr>
                  <p:cNvPr id="107" name="Freeform: Shape 106">
                    <a:extLst>
                      <a:ext uri="{FF2B5EF4-FFF2-40B4-BE49-F238E27FC236}">
                        <a16:creationId xmlns:a16="http://schemas.microsoft.com/office/drawing/2014/main" id="{07C5E39E-E3E0-12DE-2BCE-A8D3D61115C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0072B5"/>
                  </a:solidFill>
                  <a:ln w="9525" cap="flat">
                    <a:noFill/>
                    <a:prstDash val="solid"/>
                    <a:round/>
                  </a:ln>
                </p:spPr>
                <p:txBody>
                  <a:bodyPr rtlCol="0" anchor="ctr"/>
                  <a:lstStyle/>
                  <a:p>
                    <a:endParaRPr lang="en-CA"/>
                  </a:p>
                </p:txBody>
              </p:sp>
              <p:sp>
                <p:nvSpPr>
                  <p:cNvPr id="108" name="Freeform: Shape 107">
                    <a:extLst>
                      <a:ext uri="{FF2B5EF4-FFF2-40B4-BE49-F238E27FC236}">
                        <a16:creationId xmlns:a16="http://schemas.microsoft.com/office/drawing/2014/main" id="{79039C83-3309-62E8-A21D-DB9EDD968480}"/>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0072B5"/>
                  </a:solidFill>
                  <a:ln w="9525" cap="flat">
                    <a:noFill/>
                    <a:prstDash val="solid"/>
                    <a:round/>
                  </a:ln>
                </p:spPr>
                <p:txBody>
                  <a:bodyPr rtlCol="0" anchor="ctr"/>
                  <a:lstStyle/>
                  <a:p>
                    <a:endParaRPr lang="en-CA"/>
                  </a:p>
                </p:txBody>
              </p:sp>
            </p:grpSp>
          </p:grpSp>
        </p:grpSp>
        <p:pic>
          <p:nvPicPr>
            <p:cNvPr id="126" name="Graphic 125" descr="Female with solid fill">
              <a:extLst>
                <a:ext uri="{FF2B5EF4-FFF2-40B4-BE49-F238E27FC236}">
                  <a16:creationId xmlns:a16="http://schemas.microsoft.com/office/drawing/2014/main" id="{A89AF33D-9E14-9F6F-8CD3-B605944634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8230" y="4436286"/>
              <a:ext cx="477018" cy="477018"/>
            </a:xfrm>
            <a:prstGeom prst="rect">
              <a:avLst/>
            </a:prstGeom>
          </p:spPr>
        </p:pic>
      </p:grpSp>
      <p:grpSp>
        <p:nvGrpSpPr>
          <p:cNvPr id="12" name="Group 11">
            <a:extLst>
              <a:ext uri="{FF2B5EF4-FFF2-40B4-BE49-F238E27FC236}">
                <a16:creationId xmlns:a16="http://schemas.microsoft.com/office/drawing/2014/main" id="{94F44E1F-CF25-BB5C-8A57-C7D98A826DFE}"/>
              </a:ext>
            </a:extLst>
          </p:cNvPr>
          <p:cNvGrpSpPr/>
          <p:nvPr/>
        </p:nvGrpSpPr>
        <p:grpSpPr>
          <a:xfrm>
            <a:off x="5942785" y="4104194"/>
            <a:ext cx="5582863" cy="1250230"/>
            <a:chOff x="5788331" y="4045284"/>
            <a:chExt cx="5582863" cy="1250230"/>
          </a:xfrm>
        </p:grpSpPr>
        <p:grpSp>
          <p:nvGrpSpPr>
            <p:cNvPr id="10" name="Group 9">
              <a:extLst>
                <a:ext uri="{FF2B5EF4-FFF2-40B4-BE49-F238E27FC236}">
                  <a16:creationId xmlns:a16="http://schemas.microsoft.com/office/drawing/2014/main" id="{3E4AF0D6-2FA0-07D7-1D67-E3C8F0908CE1}"/>
                </a:ext>
              </a:extLst>
            </p:cNvPr>
            <p:cNvGrpSpPr/>
            <p:nvPr/>
          </p:nvGrpSpPr>
          <p:grpSpPr>
            <a:xfrm>
              <a:off x="7284751" y="4045284"/>
              <a:ext cx="4086443" cy="1250230"/>
              <a:chOff x="7151381" y="4119731"/>
              <a:chExt cx="4086443" cy="1250230"/>
            </a:xfrm>
          </p:grpSpPr>
          <p:grpSp>
            <p:nvGrpSpPr>
              <p:cNvPr id="8" name="Group 7">
                <a:extLst>
                  <a:ext uri="{FF2B5EF4-FFF2-40B4-BE49-F238E27FC236}">
                    <a16:creationId xmlns:a16="http://schemas.microsoft.com/office/drawing/2014/main" id="{3EAE432F-C508-85DA-4ACC-C567A1487E05}"/>
                  </a:ext>
                </a:extLst>
              </p:cNvPr>
              <p:cNvGrpSpPr/>
              <p:nvPr/>
            </p:nvGrpSpPr>
            <p:grpSpPr>
              <a:xfrm>
                <a:off x="7151381" y="4119731"/>
                <a:ext cx="1988879" cy="1250230"/>
                <a:chOff x="6985127" y="4187506"/>
                <a:chExt cx="1988879" cy="1250230"/>
              </a:xfrm>
            </p:grpSpPr>
            <p:pic>
              <p:nvPicPr>
                <p:cNvPr id="136" name="Graphic 135">
                  <a:extLst>
                    <a:ext uri="{FF2B5EF4-FFF2-40B4-BE49-F238E27FC236}">
                      <a16:creationId xmlns:a16="http://schemas.microsoft.com/office/drawing/2014/main" id="{022A607F-526E-32B9-8C17-0201E9FEC0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85127" y="4187506"/>
                  <a:ext cx="1131354" cy="1131354"/>
                </a:xfrm>
                <a:prstGeom prst="rect">
                  <a:avLst/>
                </a:prstGeom>
              </p:spPr>
            </p:pic>
            <p:pic>
              <p:nvPicPr>
                <p:cNvPr id="137" name="Graphic 136" descr="Male with solid fill">
                  <a:extLst>
                    <a:ext uri="{FF2B5EF4-FFF2-40B4-BE49-F238E27FC236}">
                      <a16:creationId xmlns:a16="http://schemas.microsoft.com/office/drawing/2014/main" id="{A3798544-CAB3-7D8F-3999-1BF3328DC7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1273" y="4693824"/>
                  <a:ext cx="434980" cy="434980"/>
                </a:xfrm>
                <a:prstGeom prst="rect">
                  <a:avLst/>
                </a:prstGeom>
              </p:spPr>
            </p:pic>
            <p:pic>
              <p:nvPicPr>
                <p:cNvPr id="138" name="Picture 137" descr="Logo&#10;&#10;Description automatically generated with medium confidence">
                  <a:extLst>
                    <a:ext uri="{FF2B5EF4-FFF2-40B4-BE49-F238E27FC236}">
                      <a16:creationId xmlns:a16="http://schemas.microsoft.com/office/drawing/2014/main" id="{DCCB7B00-D08D-A7DB-7A25-FA3E1F41188B}"/>
                    </a:ext>
                  </a:extLst>
                </p:cNvPr>
                <p:cNvPicPr>
                  <a:picLocks noChangeAspect="1"/>
                </p:cNvPicPr>
                <p:nvPr/>
              </p:nvPicPr>
              <p:blipFill rotWithShape="1">
                <a:blip r:embed="rId11">
                  <a:extLst>
                    <a:ext uri="{28A0092B-C50C-407E-A947-70E740481C1C}">
                      <a14:useLocalDpi xmlns:a14="http://schemas.microsoft.com/office/drawing/2010/main" val="0"/>
                    </a:ext>
                  </a:extLst>
                </a:blip>
                <a:srcRect b="15479"/>
                <a:stretch/>
              </p:blipFill>
              <p:spPr>
                <a:xfrm rot="735916">
                  <a:off x="7639758" y="4437690"/>
                  <a:ext cx="1334248" cy="1000046"/>
                </a:xfrm>
                <a:prstGeom prst="rect">
                  <a:avLst/>
                </a:prstGeom>
              </p:spPr>
            </p:pic>
          </p:grpSp>
          <p:sp>
            <p:nvSpPr>
              <p:cNvPr id="139" name="TextBox 138">
                <a:extLst>
                  <a:ext uri="{FF2B5EF4-FFF2-40B4-BE49-F238E27FC236}">
                    <a16:creationId xmlns:a16="http://schemas.microsoft.com/office/drawing/2014/main" id="{F0F3521A-7D5A-4C23-F6AD-DADFF193902F}"/>
                  </a:ext>
                </a:extLst>
              </p:cNvPr>
              <p:cNvSpPr txBox="1"/>
              <p:nvPr/>
            </p:nvSpPr>
            <p:spPr>
              <a:xfrm>
                <a:off x="9286515" y="4334113"/>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harassment</a:t>
                </a:r>
                <a:endParaRPr lang="en-CA" sz="2400" dirty="0">
                  <a:latin typeface="Helvetica" panose="020B0604020202020204" pitchFamily="34" charset="0"/>
                  <a:cs typeface="Helvetica" panose="020B0604020202020204" pitchFamily="34" charset="0"/>
                </a:endParaRPr>
              </a:p>
            </p:txBody>
          </p:sp>
        </p:grpSp>
        <p:sp>
          <p:nvSpPr>
            <p:cNvPr id="140" name="TextBox 139">
              <a:extLst>
                <a:ext uri="{FF2B5EF4-FFF2-40B4-BE49-F238E27FC236}">
                  <a16:creationId xmlns:a16="http://schemas.microsoft.com/office/drawing/2014/main" id="{2E6160A5-7CFD-BE8A-8F4F-F72937B04341}"/>
                </a:ext>
              </a:extLst>
            </p:cNvPr>
            <p:cNvSpPr txBox="1"/>
            <p:nvPr/>
          </p:nvSpPr>
          <p:spPr>
            <a:xfrm>
              <a:off x="5788331" y="4339923"/>
              <a:ext cx="1951309" cy="707886"/>
            </a:xfrm>
            <a:prstGeom prst="rect">
              <a:avLst/>
            </a:prstGeom>
            <a:noFill/>
          </p:spPr>
          <p:txBody>
            <a:bodyPr wrap="square">
              <a:spAutoFit/>
            </a:bodyPr>
            <a:lstStyle/>
            <a:p>
              <a:pPr algn="ctr"/>
              <a:r>
                <a:rPr lang="en-US" sz="4000" dirty="0">
                  <a:effectLst/>
                  <a:latin typeface="Helvetica" panose="020B0604020202020204" pitchFamily="34" charset="0"/>
                  <a:ea typeface="Calibri" panose="020F0502020204030204" pitchFamily="34" charset="0"/>
                  <a:cs typeface="Helvetica" panose="020B0604020202020204" pitchFamily="34" charset="0"/>
                </a:rPr>
                <a:t>+</a:t>
              </a:r>
              <a:endParaRPr lang="en-CA" sz="40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1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A636C-D0EB-C4B0-23ED-EED816E97CCF}"/>
              </a:ext>
            </a:extLst>
          </p:cNvPr>
          <p:cNvSpPr txBox="1"/>
          <p:nvPr/>
        </p:nvSpPr>
        <p:spPr>
          <a:xfrm>
            <a:off x="323850" y="221588"/>
            <a:ext cx="11544300" cy="553998"/>
          </a:xfrm>
          <a:prstGeom prst="rect">
            <a:avLst/>
          </a:prstGeom>
          <a:noFill/>
        </p:spPr>
        <p:txBody>
          <a:bodyPr wrap="square">
            <a:spAutoFit/>
          </a:bodyPr>
          <a:lstStyle/>
          <a:p>
            <a:r>
              <a:rPr lang="en-CA" sz="3000" dirty="0">
                <a:latin typeface="Helvetica" panose="020B0604020202020204" pitchFamily="34" charset="0"/>
                <a:cs typeface="Helvetica" panose="020B0604020202020204" pitchFamily="34" charset="0"/>
              </a:rPr>
              <a:t>Weekly inseminated females outlived daily inseminated females</a:t>
            </a:r>
          </a:p>
        </p:txBody>
      </p:sp>
      <p:grpSp>
        <p:nvGrpSpPr>
          <p:cNvPr id="91" name="Group 90">
            <a:extLst>
              <a:ext uri="{FF2B5EF4-FFF2-40B4-BE49-F238E27FC236}">
                <a16:creationId xmlns:a16="http://schemas.microsoft.com/office/drawing/2014/main" id="{27FB4EA4-5899-EBB0-56EB-108B82A4525B}"/>
              </a:ext>
            </a:extLst>
          </p:cNvPr>
          <p:cNvGrpSpPr/>
          <p:nvPr/>
        </p:nvGrpSpPr>
        <p:grpSpPr>
          <a:xfrm>
            <a:off x="8653260" y="2967335"/>
            <a:ext cx="3538740" cy="923330"/>
            <a:chOff x="8653260" y="2967335"/>
            <a:chExt cx="3538740" cy="923330"/>
          </a:xfrm>
        </p:grpSpPr>
        <p:sp>
          <p:nvSpPr>
            <p:cNvPr id="86" name="TextBox 85">
              <a:extLst>
                <a:ext uri="{FF2B5EF4-FFF2-40B4-BE49-F238E27FC236}">
                  <a16:creationId xmlns:a16="http://schemas.microsoft.com/office/drawing/2014/main" id="{41089E13-200B-235E-B0A1-9A1ED42E1C95}"/>
                </a:ext>
              </a:extLst>
            </p:cNvPr>
            <p:cNvSpPr txBox="1"/>
            <p:nvPr/>
          </p:nvSpPr>
          <p:spPr>
            <a:xfrm>
              <a:off x="8653260" y="296733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Daily insemination</a:t>
              </a:r>
            </a:p>
          </p:txBody>
        </p:sp>
        <p:sp>
          <p:nvSpPr>
            <p:cNvPr id="87" name="TextBox 86">
              <a:extLst>
                <a:ext uri="{FF2B5EF4-FFF2-40B4-BE49-F238E27FC236}">
                  <a16:creationId xmlns:a16="http://schemas.microsoft.com/office/drawing/2014/main" id="{3A9C050B-0CEB-02EB-5159-E376E0441B3E}"/>
                </a:ext>
              </a:extLst>
            </p:cNvPr>
            <p:cNvSpPr txBox="1"/>
            <p:nvPr/>
          </p:nvSpPr>
          <p:spPr>
            <a:xfrm>
              <a:off x="8793937" y="3429000"/>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Weekly insemination</a:t>
              </a:r>
            </a:p>
          </p:txBody>
        </p:sp>
        <p:cxnSp>
          <p:nvCxnSpPr>
            <p:cNvPr id="89" name="Straight Connector 88">
              <a:extLst>
                <a:ext uri="{FF2B5EF4-FFF2-40B4-BE49-F238E27FC236}">
                  <a16:creationId xmlns:a16="http://schemas.microsoft.com/office/drawing/2014/main" id="{ABC2E789-4F2E-8880-CDD1-2669FC9B041B}"/>
                </a:ext>
              </a:extLst>
            </p:cNvPr>
            <p:cNvCxnSpPr/>
            <p:nvPr/>
          </p:nvCxnSpPr>
          <p:spPr>
            <a:xfrm>
              <a:off x="8723598" y="3662065"/>
              <a:ext cx="253348" cy="0"/>
            </a:xfrm>
            <a:prstGeom prst="line">
              <a:avLst/>
            </a:prstGeom>
            <a:ln w="57150">
              <a:solidFill>
                <a:srgbClr val="72B1D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C9D24DB-DFF7-FCB0-FAB3-6710FB5E932A}"/>
                </a:ext>
              </a:extLst>
            </p:cNvPr>
            <p:cNvCxnSpPr/>
            <p:nvPr/>
          </p:nvCxnSpPr>
          <p:spPr>
            <a:xfrm>
              <a:off x="8714806" y="3212122"/>
              <a:ext cx="253348" cy="0"/>
            </a:xfrm>
            <a:prstGeom prst="line">
              <a:avLst/>
            </a:prstGeom>
            <a:ln w="57150">
              <a:solidFill>
                <a:srgbClr val="D07669"/>
              </a:solidFill>
            </a:ln>
          </p:spPr>
          <p:style>
            <a:lnRef idx="1">
              <a:schemeClr val="accent1"/>
            </a:lnRef>
            <a:fillRef idx="0">
              <a:schemeClr val="accent1"/>
            </a:fillRef>
            <a:effectRef idx="0">
              <a:schemeClr val="accent1"/>
            </a:effectRef>
            <a:fontRef idx="minor">
              <a:schemeClr val="tx1"/>
            </a:fontRef>
          </p:style>
        </p:cxnSp>
      </p:grpSp>
      <p:graphicFrame>
        <p:nvGraphicFramePr>
          <p:cNvPr id="92" name="Object 91">
            <a:extLst>
              <a:ext uri="{FF2B5EF4-FFF2-40B4-BE49-F238E27FC236}">
                <a16:creationId xmlns:a16="http://schemas.microsoft.com/office/drawing/2014/main" id="{B41C7C47-DC04-E8DB-A902-3CD5FBEEBCBF}"/>
              </a:ext>
            </a:extLst>
          </p:cNvPr>
          <p:cNvGraphicFramePr>
            <a:graphicFrameLocks noChangeAspect="1"/>
          </p:cNvGraphicFramePr>
          <p:nvPr>
            <p:extLst>
              <p:ext uri="{D42A27DB-BD31-4B8C-83A1-F6EECF244321}">
                <p14:modId xmlns:p14="http://schemas.microsoft.com/office/powerpoint/2010/main" val="2566855330"/>
              </p:ext>
            </p:extLst>
          </p:nvPr>
        </p:nvGraphicFramePr>
        <p:xfrm>
          <a:off x="1820996" y="942974"/>
          <a:ext cx="6503854" cy="5693437"/>
        </p:xfrm>
        <a:graphic>
          <a:graphicData uri="http://schemas.openxmlformats.org/presentationml/2006/ole">
            <mc:AlternateContent xmlns:mc="http://schemas.openxmlformats.org/markup-compatibility/2006">
              <mc:Choice xmlns:v="urn:schemas-microsoft-com:vml" Requires="v">
                <p:oleObj name="Bitmap Image" r:id="rId2" imgW="6039000" imgH="5286240" progId="PBrush">
                  <p:embed/>
                </p:oleObj>
              </mc:Choice>
              <mc:Fallback>
                <p:oleObj name="Bitmap Image" r:id="rId2" imgW="6039000" imgH="5286240" progId="PBrush">
                  <p:embed/>
                  <p:pic>
                    <p:nvPicPr>
                      <p:cNvPr id="0" name=""/>
                      <p:cNvPicPr/>
                      <p:nvPr/>
                    </p:nvPicPr>
                    <p:blipFill>
                      <a:blip r:embed="rId3"/>
                      <a:stretch>
                        <a:fillRect/>
                      </a:stretch>
                    </p:blipFill>
                    <p:spPr>
                      <a:xfrm>
                        <a:off x="1820996" y="942974"/>
                        <a:ext cx="6503854" cy="5693437"/>
                      </a:xfrm>
                      <a:prstGeom prst="rect">
                        <a:avLst/>
                      </a:prstGeom>
                    </p:spPr>
                  </p:pic>
                </p:oleObj>
              </mc:Fallback>
            </mc:AlternateContent>
          </a:graphicData>
        </a:graphic>
      </p:graphicFrame>
    </p:spTree>
    <p:extLst>
      <p:ext uri="{BB962C8B-B14F-4D97-AF65-F5344CB8AC3E}">
        <p14:creationId xmlns:p14="http://schemas.microsoft.com/office/powerpoint/2010/main" val="261200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D12084-BB31-5E57-00EC-F6EC28DC6848}"/>
              </a:ext>
            </a:extLst>
          </p:cNvPr>
          <p:cNvPicPr>
            <a:picLocks noChangeAspect="1"/>
          </p:cNvPicPr>
          <p:nvPr/>
        </p:nvPicPr>
        <p:blipFill rotWithShape="1">
          <a:blip r:embed="rId2"/>
          <a:srcRect l="824" t="1246" r="15360"/>
          <a:stretch/>
        </p:blipFill>
        <p:spPr>
          <a:xfrm>
            <a:off x="3246362" y="1535416"/>
            <a:ext cx="4901711" cy="5206503"/>
          </a:xfrm>
          <a:prstGeom prst="rect">
            <a:avLst/>
          </a:prstGeom>
        </p:spPr>
      </p:pic>
      <p:grpSp>
        <p:nvGrpSpPr>
          <p:cNvPr id="18" name="Group 17">
            <a:extLst>
              <a:ext uri="{FF2B5EF4-FFF2-40B4-BE49-F238E27FC236}">
                <a16:creationId xmlns:a16="http://schemas.microsoft.com/office/drawing/2014/main" id="{F505E940-11F2-C34B-281A-7F2443179480}"/>
              </a:ext>
            </a:extLst>
          </p:cNvPr>
          <p:cNvGrpSpPr/>
          <p:nvPr/>
        </p:nvGrpSpPr>
        <p:grpSpPr>
          <a:xfrm>
            <a:off x="8309080" y="3112062"/>
            <a:ext cx="3559070" cy="923330"/>
            <a:chOff x="8632930" y="3527326"/>
            <a:chExt cx="3559070" cy="923330"/>
          </a:xfrm>
        </p:grpSpPr>
        <p:grpSp>
          <p:nvGrpSpPr>
            <p:cNvPr id="6" name="Group 5">
              <a:extLst>
                <a:ext uri="{FF2B5EF4-FFF2-40B4-BE49-F238E27FC236}">
                  <a16:creationId xmlns:a16="http://schemas.microsoft.com/office/drawing/2014/main" id="{1989AEBF-FB8C-EF99-7276-445D898D44C1}"/>
                </a:ext>
              </a:extLst>
            </p:cNvPr>
            <p:cNvGrpSpPr/>
            <p:nvPr/>
          </p:nvGrpSpPr>
          <p:grpSpPr>
            <a:xfrm>
              <a:off x="8632930" y="3527326"/>
              <a:ext cx="3559070" cy="923330"/>
              <a:chOff x="8662052" y="2878997"/>
              <a:chExt cx="3559070" cy="923330"/>
            </a:xfrm>
          </p:grpSpPr>
          <p:sp>
            <p:nvSpPr>
              <p:cNvPr id="7" name="TextBox 6">
                <a:extLst>
                  <a:ext uri="{FF2B5EF4-FFF2-40B4-BE49-F238E27FC236}">
                    <a16:creationId xmlns:a16="http://schemas.microsoft.com/office/drawing/2014/main" id="{E737FA31-FA26-DEA7-947B-1969ED004B4A}"/>
                  </a:ext>
                </a:extLst>
              </p:cNvPr>
              <p:cNvSpPr txBox="1"/>
              <p:nvPr/>
            </p:nvSpPr>
            <p:spPr>
              <a:xfrm>
                <a:off x="8662052" y="2878997"/>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Daily insemination</a:t>
                </a:r>
              </a:p>
            </p:txBody>
          </p:sp>
          <p:sp>
            <p:nvSpPr>
              <p:cNvPr id="8" name="TextBox 7">
                <a:extLst>
                  <a:ext uri="{FF2B5EF4-FFF2-40B4-BE49-F238E27FC236}">
                    <a16:creationId xmlns:a16="http://schemas.microsoft.com/office/drawing/2014/main" id="{6C3918CB-9FF8-B547-F4A0-6CD772A9BE7F}"/>
                  </a:ext>
                </a:extLst>
              </p:cNvPr>
              <p:cNvSpPr txBox="1"/>
              <p:nvPr/>
            </p:nvSpPr>
            <p:spPr>
              <a:xfrm>
                <a:off x="8823059" y="3340662"/>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Weekly insemination</a:t>
                </a:r>
              </a:p>
            </p:txBody>
          </p:sp>
        </p:grpSp>
        <p:grpSp>
          <p:nvGrpSpPr>
            <p:cNvPr id="17" name="Group 16">
              <a:extLst>
                <a:ext uri="{FF2B5EF4-FFF2-40B4-BE49-F238E27FC236}">
                  <a16:creationId xmlns:a16="http://schemas.microsoft.com/office/drawing/2014/main" id="{EEE2241E-E97F-BD1B-BD6D-7073BCE85562}"/>
                </a:ext>
              </a:extLst>
            </p:cNvPr>
            <p:cNvGrpSpPr/>
            <p:nvPr/>
          </p:nvGrpSpPr>
          <p:grpSpPr>
            <a:xfrm>
              <a:off x="8632930" y="3570802"/>
              <a:ext cx="424265" cy="860719"/>
              <a:chOff x="8632930" y="3570802"/>
              <a:chExt cx="424265" cy="860719"/>
            </a:xfrm>
          </p:grpSpPr>
          <p:pic>
            <p:nvPicPr>
              <p:cNvPr id="14" name="Picture 13">
                <a:extLst>
                  <a:ext uri="{FF2B5EF4-FFF2-40B4-BE49-F238E27FC236}">
                    <a16:creationId xmlns:a16="http://schemas.microsoft.com/office/drawing/2014/main" id="{DD7B618E-491E-2523-ED77-709A27D077E9}"/>
                  </a:ext>
                </a:extLst>
              </p:cNvPr>
              <p:cNvPicPr>
                <a:picLocks noChangeAspect="1"/>
              </p:cNvPicPr>
              <p:nvPr/>
            </p:nvPicPr>
            <p:blipFill>
              <a:blip r:embed="rId3"/>
              <a:stretch>
                <a:fillRect/>
              </a:stretch>
            </p:blipFill>
            <p:spPr>
              <a:xfrm>
                <a:off x="8664032" y="4052847"/>
                <a:ext cx="378674" cy="378674"/>
              </a:xfrm>
              <a:prstGeom prst="rect">
                <a:avLst/>
              </a:prstGeom>
            </p:spPr>
          </p:pic>
          <p:pic>
            <p:nvPicPr>
              <p:cNvPr id="16" name="Picture 15">
                <a:extLst>
                  <a:ext uri="{FF2B5EF4-FFF2-40B4-BE49-F238E27FC236}">
                    <a16:creationId xmlns:a16="http://schemas.microsoft.com/office/drawing/2014/main" id="{1252524D-A277-5BB4-19F9-63FBA2893191}"/>
                  </a:ext>
                </a:extLst>
              </p:cNvPr>
              <p:cNvPicPr>
                <a:picLocks noChangeAspect="1"/>
              </p:cNvPicPr>
              <p:nvPr/>
            </p:nvPicPr>
            <p:blipFill>
              <a:blip r:embed="rId4"/>
              <a:stretch>
                <a:fillRect/>
              </a:stretch>
            </p:blipFill>
            <p:spPr>
              <a:xfrm>
                <a:off x="8632930" y="3570802"/>
                <a:ext cx="424265" cy="365745"/>
              </a:xfrm>
              <a:prstGeom prst="rect">
                <a:avLst/>
              </a:prstGeom>
            </p:spPr>
          </p:pic>
        </p:grpSp>
      </p:grpSp>
      <p:sp>
        <p:nvSpPr>
          <p:cNvPr id="19" name="TextBox 18">
            <a:extLst>
              <a:ext uri="{FF2B5EF4-FFF2-40B4-BE49-F238E27FC236}">
                <a16:creationId xmlns:a16="http://schemas.microsoft.com/office/drawing/2014/main" id="{BFD590F4-597F-8F99-3E75-C49E7087DF76}"/>
              </a:ext>
            </a:extLst>
          </p:cNvPr>
          <p:cNvSpPr txBox="1"/>
          <p:nvPr/>
        </p:nvSpPr>
        <p:spPr>
          <a:xfrm>
            <a:off x="323850" y="221588"/>
            <a:ext cx="11544300" cy="1015663"/>
          </a:xfrm>
          <a:prstGeom prst="rect">
            <a:avLst/>
          </a:prstGeom>
          <a:noFill/>
        </p:spPr>
        <p:txBody>
          <a:bodyPr wrap="square">
            <a:spAutoFit/>
          </a:bodyPr>
          <a:lstStyle/>
          <a:p>
            <a:r>
              <a:rPr lang="en-CA" sz="3000" dirty="0">
                <a:latin typeface="Helvetica" panose="020B0604020202020204" pitchFamily="34" charset="0"/>
                <a:cs typeface="Helvetica" panose="020B0604020202020204" pitchFamily="34" charset="0"/>
              </a:rPr>
              <a:t>Weekly inseminated females produced eggs at higher rates compared to daily inseminated females </a:t>
            </a:r>
          </a:p>
        </p:txBody>
      </p:sp>
    </p:spTree>
    <p:extLst>
      <p:ext uri="{BB962C8B-B14F-4D97-AF65-F5344CB8AC3E}">
        <p14:creationId xmlns:p14="http://schemas.microsoft.com/office/powerpoint/2010/main" val="3117934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4A21E51-72F9-228C-114D-2BB9921E0451}"/>
              </a:ext>
            </a:extLst>
          </p:cNvPr>
          <p:cNvGrpSpPr/>
          <p:nvPr/>
        </p:nvGrpSpPr>
        <p:grpSpPr>
          <a:xfrm>
            <a:off x="2923316" y="1349762"/>
            <a:ext cx="5402998" cy="5086207"/>
            <a:chOff x="2307856" y="1068409"/>
            <a:chExt cx="5402998" cy="5086207"/>
          </a:xfrm>
        </p:grpSpPr>
        <p:pic>
          <p:nvPicPr>
            <p:cNvPr id="3" name="Picture 2">
              <a:extLst>
                <a:ext uri="{FF2B5EF4-FFF2-40B4-BE49-F238E27FC236}">
                  <a16:creationId xmlns:a16="http://schemas.microsoft.com/office/drawing/2014/main" id="{556FD9F0-490A-769C-EE36-62FB85FFFEA9}"/>
                </a:ext>
              </a:extLst>
            </p:cNvPr>
            <p:cNvPicPr>
              <a:picLocks noChangeAspect="1"/>
            </p:cNvPicPr>
            <p:nvPr/>
          </p:nvPicPr>
          <p:blipFill rotWithShape="1">
            <a:blip r:embed="rId2"/>
            <a:srcRect l="4251" r="19531" b="7112"/>
            <a:stretch/>
          </p:blipFill>
          <p:spPr>
            <a:xfrm>
              <a:off x="3138854" y="1068410"/>
              <a:ext cx="4572000" cy="5086206"/>
            </a:xfrm>
            <a:prstGeom prst="rect">
              <a:avLst/>
            </a:prstGeom>
          </p:spPr>
        </p:pic>
        <p:sp>
          <p:nvSpPr>
            <p:cNvPr id="4" name="TextBox 3">
              <a:extLst>
                <a:ext uri="{FF2B5EF4-FFF2-40B4-BE49-F238E27FC236}">
                  <a16:creationId xmlns:a16="http://schemas.microsoft.com/office/drawing/2014/main" id="{060596A4-BB29-7013-706A-D4ABCE2376DA}"/>
                </a:ext>
              </a:extLst>
            </p:cNvPr>
            <p:cNvSpPr txBox="1"/>
            <p:nvPr/>
          </p:nvSpPr>
          <p:spPr>
            <a:xfrm rot="16200000">
              <a:off x="309917" y="3066348"/>
              <a:ext cx="4826876" cy="830997"/>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Lifetime number of </a:t>
              </a:r>
            </a:p>
            <a:p>
              <a:pPr algn="ctr"/>
              <a:r>
                <a:rPr lang="en-CA" sz="2400" dirty="0">
                  <a:latin typeface="Helvetica" panose="020B0604020202020204" pitchFamily="34" charset="0"/>
                  <a:cs typeface="Helvetica" panose="020B0604020202020204" pitchFamily="34" charset="0"/>
                </a:rPr>
                <a:t>hatchlings produced per female</a:t>
              </a:r>
            </a:p>
          </p:txBody>
        </p:sp>
      </p:grpSp>
      <p:sp>
        <p:nvSpPr>
          <p:cNvPr id="14" name="TextBox 13">
            <a:extLst>
              <a:ext uri="{FF2B5EF4-FFF2-40B4-BE49-F238E27FC236}">
                <a16:creationId xmlns:a16="http://schemas.microsoft.com/office/drawing/2014/main" id="{243D110E-CC04-FCA6-437E-E3BB434E9444}"/>
              </a:ext>
            </a:extLst>
          </p:cNvPr>
          <p:cNvSpPr txBox="1"/>
          <p:nvPr/>
        </p:nvSpPr>
        <p:spPr>
          <a:xfrm>
            <a:off x="3432856" y="6361416"/>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Daily insemination</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879585" y="6361659"/>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Weekly insemination</a:t>
            </a:r>
          </a:p>
        </p:txBody>
      </p:sp>
      <p:sp>
        <p:nvSpPr>
          <p:cNvPr id="16" name="TextBox 15">
            <a:extLst>
              <a:ext uri="{FF2B5EF4-FFF2-40B4-BE49-F238E27FC236}">
                <a16:creationId xmlns:a16="http://schemas.microsoft.com/office/drawing/2014/main" id="{5E564998-1EBA-30FC-7478-F024147DAB95}"/>
              </a:ext>
            </a:extLst>
          </p:cNvPr>
          <p:cNvSpPr txBox="1"/>
          <p:nvPr/>
        </p:nvSpPr>
        <p:spPr>
          <a:xfrm>
            <a:off x="265697" y="180133"/>
            <a:ext cx="11544300" cy="1015663"/>
          </a:xfrm>
          <a:prstGeom prst="rect">
            <a:avLst/>
          </a:prstGeom>
          <a:noFill/>
        </p:spPr>
        <p:txBody>
          <a:bodyPr wrap="square">
            <a:spAutoFit/>
          </a:bodyPr>
          <a:lstStyle/>
          <a:p>
            <a:r>
              <a:rPr lang="en-CA" sz="3000" dirty="0">
                <a:latin typeface="Helvetica" panose="020B0604020202020204" pitchFamily="34" charset="0"/>
                <a:cs typeface="Helvetica" panose="020B0604020202020204" pitchFamily="34" charset="0"/>
              </a:rPr>
              <a:t>Weekly inseminated females produced more offspring compared to daily inseminated females</a:t>
            </a:r>
          </a:p>
        </p:txBody>
      </p:sp>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75341" y="1334366"/>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7300999" y="1322737"/>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257800" y="1322737"/>
            <a:ext cx="2047875" cy="116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C8A2584-8098-E31B-2375-7148C79BB9B3}"/>
              </a:ext>
            </a:extLst>
          </p:cNvPr>
          <p:cNvSpPr txBox="1"/>
          <p:nvPr/>
        </p:nvSpPr>
        <p:spPr>
          <a:xfrm>
            <a:off x="6134100" y="1029883"/>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Tree>
    <p:extLst>
      <p:ext uri="{BB962C8B-B14F-4D97-AF65-F5344CB8AC3E}">
        <p14:creationId xmlns:p14="http://schemas.microsoft.com/office/powerpoint/2010/main" val="3999398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4A21E51-72F9-228C-114D-2BB9921E0451}"/>
              </a:ext>
            </a:extLst>
          </p:cNvPr>
          <p:cNvGrpSpPr/>
          <p:nvPr/>
        </p:nvGrpSpPr>
        <p:grpSpPr>
          <a:xfrm>
            <a:off x="2923316" y="1349762"/>
            <a:ext cx="5402998" cy="5086207"/>
            <a:chOff x="2307856" y="1068409"/>
            <a:chExt cx="5402998" cy="5086207"/>
          </a:xfrm>
        </p:grpSpPr>
        <p:pic>
          <p:nvPicPr>
            <p:cNvPr id="3" name="Picture 2">
              <a:extLst>
                <a:ext uri="{FF2B5EF4-FFF2-40B4-BE49-F238E27FC236}">
                  <a16:creationId xmlns:a16="http://schemas.microsoft.com/office/drawing/2014/main" id="{556FD9F0-490A-769C-EE36-62FB85FFFEA9}"/>
                </a:ext>
              </a:extLst>
            </p:cNvPr>
            <p:cNvPicPr>
              <a:picLocks noChangeAspect="1"/>
            </p:cNvPicPr>
            <p:nvPr/>
          </p:nvPicPr>
          <p:blipFill rotWithShape="1">
            <a:blip r:embed="rId2"/>
            <a:srcRect l="4251" r="19531" b="7112"/>
            <a:stretch/>
          </p:blipFill>
          <p:spPr>
            <a:xfrm>
              <a:off x="3138854" y="1068410"/>
              <a:ext cx="4572000" cy="5086206"/>
            </a:xfrm>
            <a:prstGeom prst="rect">
              <a:avLst/>
            </a:prstGeom>
          </p:spPr>
        </p:pic>
        <p:sp>
          <p:nvSpPr>
            <p:cNvPr id="4" name="TextBox 3">
              <a:extLst>
                <a:ext uri="{FF2B5EF4-FFF2-40B4-BE49-F238E27FC236}">
                  <a16:creationId xmlns:a16="http://schemas.microsoft.com/office/drawing/2014/main" id="{060596A4-BB29-7013-706A-D4ABCE2376DA}"/>
                </a:ext>
              </a:extLst>
            </p:cNvPr>
            <p:cNvSpPr txBox="1"/>
            <p:nvPr/>
          </p:nvSpPr>
          <p:spPr>
            <a:xfrm rot="16200000">
              <a:off x="309917" y="3066348"/>
              <a:ext cx="4826876" cy="830997"/>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Lifetime number of </a:t>
              </a:r>
            </a:p>
            <a:p>
              <a:pPr algn="ctr"/>
              <a:r>
                <a:rPr lang="en-CA" sz="2400" dirty="0">
                  <a:latin typeface="Helvetica" panose="020B0604020202020204" pitchFamily="34" charset="0"/>
                  <a:cs typeface="Helvetica" panose="020B0604020202020204" pitchFamily="34" charset="0"/>
                </a:rPr>
                <a:t>hatchlings produced per female</a:t>
              </a:r>
            </a:p>
          </p:txBody>
        </p:sp>
      </p:grpSp>
      <p:sp>
        <p:nvSpPr>
          <p:cNvPr id="14" name="TextBox 13">
            <a:extLst>
              <a:ext uri="{FF2B5EF4-FFF2-40B4-BE49-F238E27FC236}">
                <a16:creationId xmlns:a16="http://schemas.microsoft.com/office/drawing/2014/main" id="{243D110E-CC04-FCA6-437E-E3BB434E9444}"/>
              </a:ext>
            </a:extLst>
          </p:cNvPr>
          <p:cNvSpPr txBox="1"/>
          <p:nvPr/>
        </p:nvSpPr>
        <p:spPr>
          <a:xfrm>
            <a:off x="3432856" y="6361416"/>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Daily insemination</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879585" y="6361659"/>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Weekly insemination</a:t>
            </a:r>
          </a:p>
        </p:txBody>
      </p:sp>
      <p:sp>
        <p:nvSpPr>
          <p:cNvPr id="16" name="TextBox 15">
            <a:extLst>
              <a:ext uri="{FF2B5EF4-FFF2-40B4-BE49-F238E27FC236}">
                <a16:creationId xmlns:a16="http://schemas.microsoft.com/office/drawing/2014/main" id="{5E564998-1EBA-30FC-7478-F024147DAB95}"/>
              </a:ext>
            </a:extLst>
          </p:cNvPr>
          <p:cNvSpPr txBox="1"/>
          <p:nvPr/>
        </p:nvSpPr>
        <p:spPr>
          <a:xfrm>
            <a:off x="265697" y="180133"/>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The natural rate of insemination is costly to females and appears to be male controlled</a:t>
            </a:r>
          </a:p>
        </p:txBody>
      </p:sp>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75341" y="1368870"/>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7300999" y="1357241"/>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257800" y="1357241"/>
            <a:ext cx="2047875" cy="116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C8A2584-8098-E31B-2375-7148C79BB9B3}"/>
              </a:ext>
            </a:extLst>
          </p:cNvPr>
          <p:cNvSpPr txBox="1"/>
          <p:nvPr/>
        </p:nvSpPr>
        <p:spPr>
          <a:xfrm>
            <a:off x="6134100" y="1064387"/>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Tree>
    <p:extLst>
      <p:ext uri="{BB962C8B-B14F-4D97-AF65-F5344CB8AC3E}">
        <p14:creationId xmlns:p14="http://schemas.microsoft.com/office/powerpoint/2010/main" val="1771399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44D8A7-BFDE-A091-F7E2-90218589F114}"/>
              </a:ext>
            </a:extLst>
          </p:cNvPr>
          <p:cNvSpPr txBox="1"/>
          <p:nvPr/>
        </p:nvSpPr>
        <p:spPr>
          <a:xfrm>
            <a:off x="251801" y="158500"/>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female avoidance behaviour as number of prior</a:t>
            </a:r>
          </a:p>
          <a:p>
            <a:r>
              <a:rPr lang="en-CA" sz="2800" dirty="0">
                <a:latin typeface="Helvetica" panose="020B0604020202020204" pitchFamily="34" charset="0"/>
                <a:cs typeface="Helvetica" panose="020B0604020202020204" pitchFamily="34" charset="0"/>
              </a:rPr>
              <a:t>                   consecutive inseminations increases </a:t>
            </a:r>
          </a:p>
        </p:txBody>
      </p:sp>
      <p:grpSp>
        <p:nvGrpSpPr>
          <p:cNvPr id="58" name="Group 57">
            <a:extLst>
              <a:ext uri="{FF2B5EF4-FFF2-40B4-BE49-F238E27FC236}">
                <a16:creationId xmlns:a16="http://schemas.microsoft.com/office/drawing/2014/main" id="{1ACF0005-5FBA-1743-8F9B-E03E81E6C395}"/>
              </a:ext>
            </a:extLst>
          </p:cNvPr>
          <p:cNvGrpSpPr/>
          <p:nvPr/>
        </p:nvGrpSpPr>
        <p:grpSpPr>
          <a:xfrm>
            <a:off x="3188473" y="1601798"/>
            <a:ext cx="7375135" cy="1826994"/>
            <a:chOff x="710987" y="2268548"/>
            <a:chExt cx="7375135" cy="1826994"/>
          </a:xfrm>
        </p:grpSpPr>
        <p:grpSp>
          <p:nvGrpSpPr>
            <p:cNvPr id="6" name="Group 5">
              <a:extLst>
                <a:ext uri="{FF2B5EF4-FFF2-40B4-BE49-F238E27FC236}">
                  <a16:creationId xmlns:a16="http://schemas.microsoft.com/office/drawing/2014/main" id="{4C801822-20C0-C59B-5D0E-E465DEB8B591}"/>
                </a:ext>
              </a:extLst>
            </p:cNvPr>
            <p:cNvGrpSpPr/>
            <p:nvPr/>
          </p:nvGrpSpPr>
          <p:grpSpPr>
            <a:xfrm>
              <a:off x="710987" y="2268548"/>
              <a:ext cx="7375135" cy="1826994"/>
              <a:chOff x="429471" y="1178321"/>
              <a:chExt cx="7375135" cy="1826994"/>
            </a:xfrm>
          </p:grpSpPr>
          <p:grpSp>
            <p:nvGrpSpPr>
              <p:cNvPr id="7" name="Group 6">
                <a:extLst>
                  <a:ext uri="{FF2B5EF4-FFF2-40B4-BE49-F238E27FC236}">
                    <a16:creationId xmlns:a16="http://schemas.microsoft.com/office/drawing/2014/main" id="{329BD082-FC9D-13FA-4725-DD305EFED0FE}"/>
                  </a:ext>
                </a:extLst>
              </p:cNvPr>
              <p:cNvGrpSpPr/>
              <p:nvPr/>
            </p:nvGrpSpPr>
            <p:grpSpPr>
              <a:xfrm>
                <a:off x="429471" y="1178321"/>
                <a:ext cx="7375135" cy="1826994"/>
                <a:chOff x="1029763" y="1734223"/>
                <a:chExt cx="7375135" cy="1826994"/>
              </a:xfrm>
            </p:grpSpPr>
            <p:grpSp>
              <p:nvGrpSpPr>
                <p:cNvPr id="11" name="Group 10">
                  <a:extLst>
                    <a:ext uri="{FF2B5EF4-FFF2-40B4-BE49-F238E27FC236}">
                      <a16:creationId xmlns:a16="http://schemas.microsoft.com/office/drawing/2014/main" id="{507D9B79-56C4-213B-EF4B-51C59A9FEB15}"/>
                    </a:ext>
                  </a:extLst>
                </p:cNvPr>
                <p:cNvGrpSpPr/>
                <p:nvPr/>
              </p:nvGrpSpPr>
              <p:grpSpPr>
                <a:xfrm>
                  <a:off x="1029763" y="1734223"/>
                  <a:ext cx="7375135" cy="1826994"/>
                  <a:chOff x="792062" y="1935540"/>
                  <a:chExt cx="7375135" cy="1826994"/>
                </a:xfrm>
              </p:grpSpPr>
              <p:grpSp>
                <p:nvGrpSpPr>
                  <p:cNvPr id="13" name="Group 12">
                    <a:extLst>
                      <a:ext uri="{FF2B5EF4-FFF2-40B4-BE49-F238E27FC236}">
                        <a16:creationId xmlns:a16="http://schemas.microsoft.com/office/drawing/2014/main" id="{C7C15892-976A-6E8B-27F0-E4EC9C902E85}"/>
                      </a:ext>
                    </a:extLst>
                  </p:cNvPr>
                  <p:cNvGrpSpPr/>
                  <p:nvPr/>
                </p:nvGrpSpPr>
                <p:grpSpPr>
                  <a:xfrm>
                    <a:off x="792062" y="1935540"/>
                    <a:ext cx="7375135" cy="1826994"/>
                    <a:chOff x="827061" y="1717567"/>
                    <a:chExt cx="7375135" cy="1826994"/>
                  </a:xfrm>
                </p:grpSpPr>
                <p:grpSp>
                  <p:nvGrpSpPr>
                    <p:cNvPr id="15" name="Group 14">
                      <a:extLst>
                        <a:ext uri="{FF2B5EF4-FFF2-40B4-BE49-F238E27FC236}">
                          <a16:creationId xmlns:a16="http://schemas.microsoft.com/office/drawing/2014/main" id="{7C312EFA-DFE8-01CD-1A7E-7EEBAFF28E79}"/>
                        </a:ext>
                      </a:extLst>
                    </p:cNvPr>
                    <p:cNvGrpSpPr/>
                    <p:nvPr/>
                  </p:nvGrpSpPr>
                  <p:grpSpPr>
                    <a:xfrm>
                      <a:off x="827061" y="1717567"/>
                      <a:ext cx="2724842" cy="1826994"/>
                      <a:chOff x="827061" y="1717567"/>
                      <a:chExt cx="2724842" cy="1826994"/>
                    </a:xfrm>
                  </p:grpSpPr>
                  <p:sp>
                    <p:nvSpPr>
                      <p:cNvPr id="17" name="Oval 16">
                        <a:extLst>
                          <a:ext uri="{FF2B5EF4-FFF2-40B4-BE49-F238E27FC236}">
                            <a16:creationId xmlns:a16="http://schemas.microsoft.com/office/drawing/2014/main" id="{384B26B7-D4B0-8B64-C87E-53CB97B17C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9" name="Straight Arrow Connector 18">
                        <a:extLst>
                          <a:ext uri="{FF2B5EF4-FFF2-40B4-BE49-F238E27FC236}">
                            <a16:creationId xmlns:a16="http://schemas.microsoft.com/office/drawing/2014/main" id="{9FEBDA11-1340-5F34-A84B-D9CFFA4472FA}"/>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6" name="TextBox 15">
                      <a:extLst>
                        <a:ext uri="{FF2B5EF4-FFF2-40B4-BE49-F238E27FC236}">
                          <a16:creationId xmlns:a16="http://schemas.microsoft.com/office/drawing/2014/main" id="{28CA6EA0-D0A6-95EF-812F-F0CAFE5418F9}"/>
                        </a:ext>
                      </a:extLst>
                    </p:cNvPr>
                    <p:cNvSpPr txBox="1"/>
                    <p:nvPr/>
                  </p:nvSpPr>
                  <p:spPr>
                    <a:xfrm>
                      <a:off x="4519479" y="2308286"/>
                      <a:ext cx="3682717"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Inseminated daily for six consecutive days</a:t>
                      </a:r>
                      <a:endParaRPr lang="en-CA" sz="2400" dirty="0">
                        <a:latin typeface="Helvetica" panose="020B0604020202020204" pitchFamily="34" charset="0"/>
                        <a:cs typeface="Helvetica" panose="020B0604020202020204" pitchFamily="34" charset="0"/>
                      </a:endParaRPr>
                    </a:p>
                  </p:txBody>
                </p:sp>
              </p:grpSp>
              <p:pic>
                <p:nvPicPr>
                  <p:cNvPr id="14" name="Graphic 13" descr="Male with solid fill">
                    <a:extLst>
                      <a:ext uri="{FF2B5EF4-FFF2-40B4-BE49-F238E27FC236}">
                        <a16:creationId xmlns:a16="http://schemas.microsoft.com/office/drawing/2014/main" id="{8A97767A-40D6-2943-105E-C4E273DDD1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2" name="Graphic 11" descr="Female with solid fill">
                  <a:extLst>
                    <a:ext uri="{FF2B5EF4-FFF2-40B4-BE49-F238E27FC236}">
                      <a16:creationId xmlns:a16="http://schemas.microsoft.com/office/drawing/2014/main" id="{CDE1261F-BFB7-E922-F508-547D476F99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8" name="Group 7">
                <a:extLst>
                  <a:ext uri="{FF2B5EF4-FFF2-40B4-BE49-F238E27FC236}">
                    <a16:creationId xmlns:a16="http://schemas.microsoft.com/office/drawing/2014/main" id="{1D5874AA-7589-4D7D-6708-9D5A4022092D}"/>
                  </a:ext>
                </a:extLst>
              </p:cNvPr>
              <p:cNvGrpSpPr/>
              <p:nvPr/>
            </p:nvGrpSpPr>
            <p:grpSpPr>
              <a:xfrm>
                <a:off x="3080053" y="1546702"/>
                <a:ext cx="1131354" cy="1131354"/>
                <a:chOff x="3080053" y="1546702"/>
                <a:chExt cx="1131354" cy="1131354"/>
              </a:xfrm>
            </p:grpSpPr>
            <p:pic>
              <p:nvPicPr>
                <p:cNvPr id="9" name="Graphic 8">
                  <a:extLst>
                    <a:ext uri="{FF2B5EF4-FFF2-40B4-BE49-F238E27FC236}">
                      <a16:creationId xmlns:a16="http://schemas.microsoft.com/office/drawing/2014/main" id="{16F1C876-5714-D097-639E-F5F26020F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 name="Graphic 9" descr="Male with solid fill">
                  <a:extLst>
                    <a:ext uri="{FF2B5EF4-FFF2-40B4-BE49-F238E27FC236}">
                      <a16:creationId xmlns:a16="http://schemas.microsoft.com/office/drawing/2014/main" id="{808E6F1D-94DA-EFF6-03A1-3D673CE8B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20" name="Group 19">
              <a:extLst>
                <a:ext uri="{FF2B5EF4-FFF2-40B4-BE49-F238E27FC236}">
                  <a16:creationId xmlns:a16="http://schemas.microsoft.com/office/drawing/2014/main" id="{1FF69BCE-952B-23AF-F4BD-40B6E5316D28}"/>
                </a:ext>
              </a:extLst>
            </p:cNvPr>
            <p:cNvGrpSpPr/>
            <p:nvPr/>
          </p:nvGrpSpPr>
          <p:grpSpPr>
            <a:xfrm>
              <a:off x="1173497" y="2667820"/>
              <a:ext cx="1056970" cy="1002189"/>
              <a:chOff x="849647" y="1285703"/>
              <a:chExt cx="1056970" cy="1002189"/>
            </a:xfrm>
          </p:grpSpPr>
          <p:grpSp>
            <p:nvGrpSpPr>
              <p:cNvPr id="21" name="Graphic 4">
                <a:extLst>
                  <a:ext uri="{FF2B5EF4-FFF2-40B4-BE49-F238E27FC236}">
                    <a16:creationId xmlns:a16="http://schemas.microsoft.com/office/drawing/2014/main" id="{0D57B0B1-2206-F85C-D5E2-E44FC53AA71C}"/>
                  </a:ext>
                </a:extLst>
              </p:cNvPr>
              <p:cNvGrpSpPr/>
              <p:nvPr/>
            </p:nvGrpSpPr>
            <p:grpSpPr>
              <a:xfrm>
                <a:off x="849647" y="1285703"/>
                <a:ext cx="1056970" cy="1002189"/>
                <a:chOff x="196363" y="2703207"/>
                <a:chExt cx="2699997" cy="2699997"/>
              </a:xfrm>
            </p:grpSpPr>
            <p:sp>
              <p:nvSpPr>
                <p:cNvPr id="23" name="Freeform: Shape 22">
                  <a:extLst>
                    <a:ext uri="{FF2B5EF4-FFF2-40B4-BE49-F238E27FC236}">
                      <a16:creationId xmlns:a16="http://schemas.microsoft.com/office/drawing/2014/main" id="{6F040CF3-4286-4229-F830-F00B276EB39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24" name="Graphic 4">
                  <a:extLst>
                    <a:ext uri="{FF2B5EF4-FFF2-40B4-BE49-F238E27FC236}">
                      <a16:creationId xmlns:a16="http://schemas.microsoft.com/office/drawing/2014/main" id="{B7091092-A057-341E-E946-63764E707D09}"/>
                    </a:ext>
                  </a:extLst>
                </p:cNvPr>
                <p:cNvGrpSpPr/>
                <p:nvPr/>
              </p:nvGrpSpPr>
              <p:grpSpPr>
                <a:xfrm>
                  <a:off x="320422" y="2772840"/>
                  <a:ext cx="2451841" cy="2560724"/>
                  <a:chOff x="320422" y="2772840"/>
                  <a:chExt cx="2451841" cy="2560724"/>
                </a:xfrm>
                <a:solidFill>
                  <a:srgbClr val="000000"/>
                </a:solidFill>
              </p:grpSpPr>
              <p:grpSp>
                <p:nvGrpSpPr>
                  <p:cNvPr id="25" name="Graphic 4">
                    <a:extLst>
                      <a:ext uri="{FF2B5EF4-FFF2-40B4-BE49-F238E27FC236}">
                        <a16:creationId xmlns:a16="http://schemas.microsoft.com/office/drawing/2014/main" id="{7B02CA41-9C91-1635-6268-03036AD801EB}"/>
                      </a:ext>
                    </a:extLst>
                  </p:cNvPr>
                  <p:cNvGrpSpPr/>
                  <p:nvPr/>
                </p:nvGrpSpPr>
                <p:grpSpPr>
                  <a:xfrm>
                    <a:off x="816990" y="3125646"/>
                    <a:ext cx="1458632" cy="2207918"/>
                    <a:chOff x="816990" y="3125646"/>
                    <a:chExt cx="1458632" cy="2207918"/>
                  </a:xfrm>
                  <a:solidFill>
                    <a:srgbClr val="000000"/>
                  </a:solidFill>
                </p:grpSpPr>
                <p:sp>
                  <p:nvSpPr>
                    <p:cNvPr id="54" name="Freeform: Shape 53">
                      <a:extLst>
                        <a:ext uri="{FF2B5EF4-FFF2-40B4-BE49-F238E27FC236}">
                          <a16:creationId xmlns:a16="http://schemas.microsoft.com/office/drawing/2014/main" id="{825B96D4-6BCF-A47E-19CD-4ADCA67B88C4}"/>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55" name="Freeform: Shape 54">
                      <a:extLst>
                        <a:ext uri="{FF2B5EF4-FFF2-40B4-BE49-F238E27FC236}">
                          <a16:creationId xmlns:a16="http://schemas.microsoft.com/office/drawing/2014/main" id="{9EEDF4B8-D834-01E2-FC07-5E68E5AF1E56}"/>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56" name="Freeform: Shape 55">
                      <a:extLst>
                        <a:ext uri="{FF2B5EF4-FFF2-40B4-BE49-F238E27FC236}">
                          <a16:creationId xmlns:a16="http://schemas.microsoft.com/office/drawing/2014/main" id="{741471AC-63D3-D1B7-1C7C-F10B882D6319}"/>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57" name="Freeform: Shape 56">
                      <a:extLst>
                        <a:ext uri="{FF2B5EF4-FFF2-40B4-BE49-F238E27FC236}">
                          <a16:creationId xmlns:a16="http://schemas.microsoft.com/office/drawing/2014/main" id="{AB85B6C9-FFD0-3035-16D1-7A73EB572C64}"/>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26" name="Graphic 4">
                    <a:extLst>
                      <a:ext uri="{FF2B5EF4-FFF2-40B4-BE49-F238E27FC236}">
                        <a16:creationId xmlns:a16="http://schemas.microsoft.com/office/drawing/2014/main" id="{AB686DA9-95B1-12CB-2FF6-7A1A2D48D013}"/>
                      </a:ext>
                    </a:extLst>
                  </p:cNvPr>
                  <p:cNvGrpSpPr/>
                  <p:nvPr/>
                </p:nvGrpSpPr>
                <p:grpSpPr>
                  <a:xfrm>
                    <a:off x="320422" y="2772840"/>
                    <a:ext cx="1155763" cy="2179032"/>
                    <a:chOff x="320422" y="2772840"/>
                    <a:chExt cx="1155763" cy="2179032"/>
                  </a:xfrm>
                  <a:solidFill>
                    <a:srgbClr val="000000"/>
                  </a:solidFill>
                </p:grpSpPr>
                <p:sp>
                  <p:nvSpPr>
                    <p:cNvPr id="41" name="Freeform: Shape 40">
                      <a:extLst>
                        <a:ext uri="{FF2B5EF4-FFF2-40B4-BE49-F238E27FC236}">
                          <a16:creationId xmlns:a16="http://schemas.microsoft.com/office/drawing/2014/main" id="{7A5DA5DC-6E29-A543-6D22-7D7EA30C77A6}"/>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42" name="Freeform: Shape 41">
                      <a:extLst>
                        <a:ext uri="{FF2B5EF4-FFF2-40B4-BE49-F238E27FC236}">
                          <a16:creationId xmlns:a16="http://schemas.microsoft.com/office/drawing/2014/main" id="{A9583CF3-1BD9-963D-C90E-3568118D4DDF}"/>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43" name="Freeform: Shape 42">
                      <a:extLst>
                        <a:ext uri="{FF2B5EF4-FFF2-40B4-BE49-F238E27FC236}">
                          <a16:creationId xmlns:a16="http://schemas.microsoft.com/office/drawing/2014/main" id="{770079A5-0B21-884C-E196-1AD59181C43D}"/>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44" name="Freeform: Shape 43">
                      <a:extLst>
                        <a:ext uri="{FF2B5EF4-FFF2-40B4-BE49-F238E27FC236}">
                          <a16:creationId xmlns:a16="http://schemas.microsoft.com/office/drawing/2014/main" id="{73C573D0-CB47-D2B4-C6FA-A2E82A73FFF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45" name="Freeform: Shape 44">
                      <a:extLst>
                        <a:ext uri="{FF2B5EF4-FFF2-40B4-BE49-F238E27FC236}">
                          <a16:creationId xmlns:a16="http://schemas.microsoft.com/office/drawing/2014/main" id="{EFF668E4-5513-DA8D-B446-C09EB31D3D2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46" name="Freeform: Shape 45">
                      <a:extLst>
                        <a:ext uri="{FF2B5EF4-FFF2-40B4-BE49-F238E27FC236}">
                          <a16:creationId xmlns:a16="http://schemas.microsoft.com/office/drawing/2014/main" id="{FEB606AB-7ADD-342A-3642-E41AA2711C5D}"/>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47" name="Freeform: Shape 46">
                      <a:extLst>
                        <a:ext uri="{FF2B5EF4-FFF2-40B4-BE49-F238E27FC236}">
                          <a16:creationId xmlns:a16="http://schemas.microsoft.com/office/drawing/2014/main" id="{4E0ABAB5-A2FA-9048-1821-A77B975EE6AF}"/>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48" name="Freeform: Shape 47">
                      <a:extLst>
                        <a:ext uri="{FF2B5EF4-FFF2-40B4-BE49-F238E27FC236}">
                          <a16:creationId xmlns:a16="http://schemas.microsoft.com/office/drawing/2014/main" id="{9EC72F5E-16AD-7EE6-93EA-3294E1778C8E}"/>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49" name="Freeform: Shape 48">
                      <a:extLst>
                        <a:ext uri="{FF2B5EF4-FFF2-40B4-BE49-F238E27FC236}">
                          <a16:creationId xmlns:a16="http://schemas.microsoft.com/office/drawing/2014/main" id="{D7B992EC-8E5D-5965-66A8-922915F6E32B}"/>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50" name="Freeform: Shape 49">
                      <a:extLst>
                        <a:ext uri="{FF2B5EF4-FFF2-40B4-BE49-F238E27FC236}">
                          <a16:creationId xmlns:a16="http://schemas.microsoft.com/office/drawing/2014/main" id="{69CADAC0-C31D-8E79-1E11-EE690E5B6BC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51" name="Freeform: Shape 50">
                      <a:extLst>
                        <a:ext uri="{FF2B5EF4-FFF2-40B4-BE49-F238E27FC236}">
                          <a16:creationId xmlns:a16="http://schemas.microsoft.com/office/drawing/2014/main" id="{878C076C-AFBD-BA98-BF9D-B075918DF01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52" name="Freeform: Shape 51">
                      <a:extLst>
                        <a:ext uri="{FF2B5EF4-FFF2-40B4-BE49-F238E27FC236}">
                          <a16:creationId xmlns:a16="http://schemas.microsoft.com/office/drawing/2014/main" id="{447FAA9A-831D-BDD9-AEE9-F772D5F2E487}"/>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53" name="Freeform: Shape 52">
                      <a:extLst>
                        <a:ext uri="{FF2B5EF4-FFF2-40B4-BE49-F238E27FC236}">
                          <a16:creationId xmlns:a16="http://schemas.microsoft.com/office/drawing/2014/main" id="{3EE898C3-B1D3-0512-9488-E4CB2DF31831}"/>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27" name="Graphic 4">
                    <a:extLst>
                      <a:ext uri="{FF2B5EF4-FFF2-40B4-BE49-F238E27FC236}">
                        <a16:creationId xmlns:a16="http://schemas.microsoft.com/office/drawing/2014/main" id="{6DBAE9D1-6850-2A99-7A83-B68A17A2FFC0}"/>
                      </a:ext>
                    </a:extLst>
                  </p:cNvPr>
                  <p:cNvGrpSpPr/>
                  <p:nvPr/>
                </p:nvGrpSpPr>
                <p:grpSpPr>
                  <a:xfrm>
                    <a:off x="1616500" y="2772840"/>
                    <a:ext cx="1155763" cy="2179032"/>
                    <a:chOff x="1616500" y="2772840"/>
                    <a:chExt cx="1155763" cy="2179032"/>
                  </a:xfrm>
                  <a:solidFill>
                    <a:srgbClr val="000000"/>
                  </a:solidFill>
                </p:grpSpPr>
                <p:sp>
                  <p:nvSpPr>
                    <p:cNvPr id="28" name="Freeform: Shape 27">
                      <a:extLst>
                        <a:ext uri="{FF2B5EF4-FFF2-40B4-BE49-F238E27FC236}">
                          <a16:creationId xmlns:a16="http://schemas.microsoft.com/office/drawing/2014/main" id="{339030AB-5E26-9D16-D0DB-21C3461A93AA}"/>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29" name="Freeform: Shape 28">
                      <a:extLst>
                        <a:ext uri="{FF2B5EF4-FFF2-40B4-BE49-F238E27FC236}">
                          <a16:creationId xmlns:a16="http://schemas.microsoft.com/office/drawing/2014/main" id="{09FC3E14-6C58-88D6-EFDF-F0B7681CDAAE}"/>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30" name="Freeform: Shape 29">
                      <a:extLst>
                        <a:ext uri="{FF2B5EF4-FFF2-40B4-BE49-F238E27FC236}">
                          <a16:creationId xmlns:a16="http://schemas.microsoft.com/office/drawing/2014/main" id="{77F82FC7-ABC6-A3C2-14F1-E5A9A65272A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31" name="Freeform: Shape 30">
                      <a:extLst>
                        <a:ext uri="{FF2B5EF4-FFF2-40B4-BE49-F238E27FC236}">
                          <a16:creationId xmlns:a16="http://schemas.microsoft.com/office/drawing/2014/main" id="{9AD09C26-F7F2-48A6-4130-36B612FD6EDC}"/>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32" name="Freeform: Shape 31">
                      <a:extLst>
                        <a:ext uri="{FF2B5EF4-FFF2-40B4-BE49-F238E27FC236}">
                          <a16:creationId xmlns:a16="http://schemas.microsoft.com/office/drawing/2014/main" id="{CBE9654D-AB2C-3906-FBA8-87D27357A51F}"/>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33" name="Freeform: Shape 32">
                      <a:extLst>
                        <a:ext uri="{FF2B5EF4-FFF2-40B4-BE49-F238E27FC236}">
                          <a16:creationId xmlns:a16="http://schemas.microsoft.com/office/drawing/2014/main" id="{C6AD2E36-EF24-B9D0-CB88-310AB1B93521}"/>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34" name="Freeform: Shape 33">
                      <a:extLst>
                        <a:ext uri="{FF2B5EF4-FFF2-40B4-BE49-F238E27FC236}">
                          <a16:creationId xmlns:a16="http://schemas.microsoft.com/office/drawing/2014/main" id="{B9C53EC4-9F92-3BE4-4ADB-B8B7B410F115}"/>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35" name="Freeform: Shape 34">
                      <a:extLst>
                        <a:ext uri="{FF2B5EF4-FFF2-40B4-BE49-F238E27FC236}">
                          <a16:creationId xmlns:a16="http://schemas.microsoft.com/office/drawing/2014/main" id="{5DE1CCD8-8161-60F4-5ADF-15CFA765009D}"/>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36" name="Freeform: Shape 35">
                      <a:extLst>
                        <a:ext uri="{FF2B5EF4-FFF2-40B4-BE49-F238E27FC236}">
                          <a16:creationId xmlns:a16="http://schemas.microsoft.com/office/drawing/2014/main" id="{617EE139-907C-CCB7-E6ED-BE16D2DBEBEB}"/>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37" name="Freeform: Shape 36">
                      <a:extLst>
                        <a:ext uri="{FF2B5EF4-FFF2-40B4-BE49-F238E27FC236}">
                          <a16:creationId xmlns:a16="http://schemas.microsoft.com/office/drawing/2014/main" id="{8407F8E5-25F3-DECC-12B3-402FAB5DEAAD}"/>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38" name="Freeform: Shape 37">
                      <a:extLst>
                        <a:ext uri="{FF2B5EF4-FFF2-40B4-BE49-F238E27FC236}">
                          <a16:creationId xmlns:a16="http://schemas.microsoft.com/office/drawing/2014/main" id="{426359EC-72D1-87FC-0DCF-78C546F559A7}"/>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39" name="Freeform: Shape 38">
                      <a:extLst>
                        <a:ext uri="{FF2B5EF4-FFF2-40B4-BE49-F238E27FC236}">
                          <a16:creationId xmlns:a16="http://schemas.microsoft.com/office/drawing/2014/main" id="{0FA24F5C-D74F-04CF-2170-ACF4B76F4074}"/>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40" name="Freeform: Shape 39">
                      <a:extLst>
                        <a:ext uri="{FF2B5EF4-FFF2-40B4-BE49-F238E27FC236}">
                          <a16:creationId xmlns:a16="http://schemas.microsoft.com/office/drawing/2014/main" id="{269F63D9-BAE5-AA97-2344-28BBEB4AB51E}"/>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22" name="Graphic 21" descr="Female with solid fill">
                <a:extLst>
                  <a:ext uri="{FF2B5EF4-FFF2-40B4-BE49-F238E27FC236}">
                    <a16:creationId xmlns:a16="http://schemas.microsoft.com/office/drawing/2014/main" id="{0CAFE6FE-1B71-62BA-3F15-158D7BC5B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683492"/>
                <a:ext cx="477018" cy="477018"/>
              </a:xfrm>
              <a:prstGeom prst="rect">
                <a:avLst/>
              </a:prstGeom>
            </p:spPr>
          </p:pic>
        </p:grpSp>
      </p:grpSp>
      <p:grpSp>
        <p:nvGrpSpPr>
          <p:cNvPr id="59" name="Group 58">
            <a:extLst>
              <a:ext uri="{FF2B5EF4-FFF2-40B4-BE49-F238E27FC236}">
                <a16:creationId xmlns:a16="http://schemas.microsoft.com/office/drawing/2014/main" id="{93D2B125-0B92-E88E-196C-5AB159B12180}"/>
              </a:ext>
            </a:extLst>
          </p:cNvPr>
          <p:cNvGrpSpPr/>
          <p:nvPr/>
        </p:nvGrpSpPr>
        <p:grpSpPr>
          <a:xfrm>
            <a:off x="3223778" y="3679705"/>
            <a:ext cx="7493261" cy="1826994"/>
            <a:chOff x="710987" y="2268548"/>
            <a:chExt cx="7493261" cy="1826994"/>
          </a:xfrm>
        </p:grpSpPr>
        <p:grpSp>
          <p:nvGrpSpPr>
            <p:cNvPr id="60" name="Group 59">
              <a:extLst>
                <a:ext uri="{FF2B5EF4-FFF2-40B4-BE49-F238E27FC236}">
                  <a16:creationId xmlns:a16="http://schemas.microsoft.com/office/drawing/2014/main" id="{C10A340C-D9FF-5DF4-5773-0F1F74733FFE}"/>
                </a:ext>
              </a:extLst>
            </p:cNvPr>
            <p:cNvGrpSpPr/>
            <p:nvPr/>
          </p:nvGrpSpPr>
          <p:grpSpPr>
            <a:xfrm>
              <a:off x="710987" y="2268548"/>
              <a:ext cx="7493261" cy="1826994"/>
              <a:chOff x="429471" y="1178321"/>
              <a:chExt cx="7493261" cy="1826994"/>
            </a:xfrm>
          </p:grpSpPr>
          <p:grpSp>
            <p:nvGrpSpPr>
              <p:cNvPr id="99" name="Group 98">
                <a:extLst>
                  <a:ext uri="{FF2B5EF4-FFF2-40B4-BE49-F238E27FC236}">
                    <a16:creationId xmlns:a16="http://schemas.microsoft.com/office/drawing/2014/main" id="{A0D8D0CA-C7F7-CFE8-1854-312DC3271043}"/>
                  </a:ext>
                </a:extLst>
              </p:cNvPr>
              <p:cNvGrpSpPr/>
              <p:nvPr/>
            </p:nvGrpSpPr>
            <p:grpSpPr>
              <a:xfrm>
                <a:off x="429471" y="1178321"/>
                <a:ext cx="7493261" cy="1826994"/>
                <a:chOff x="1029763" y="1734223"/>
                <a:chExt cx="7493261" cy="1826994"/>
              </a:xfrm>
            </p:grpSpPr>
            <p:grpSp>
              <p:nvGrpSpPr>
                <p:cNvPr id="103" name="Group 102">
                  <a:extLst>
                    <a:ext uri="{FF2B5EF4-FFF2-40B4-BE49-F238E27FC236}">
                      <a16:creationId xmlns:a16="http://schemas.microsoft.com/office/drawing/2014/main" id="{0F0756A1-465E-F492-8B12-859145194EAB}"/>
                    </a:ext>
                  </a:extLst>
                </p:cNvPr>
                <p:cNvGrpSpPr/>
                <p:nvPr/>
              </p:nvGrpSpPr>
              <p:grpSpPr>
                <a:xfrm>
                  <a:off x="1029763" y="1734223"/>
                  <a:ext cx="7493261" cy="1826994"/>
                  <a:chOff x="792062" y="1935540"/>
                  <a:chExt cx="7493261" cy="1826994"/>
                </a:xfrm>
              </p:grpSpPr>
              <p:grpSp>
                <p:nvGrpSpPr>
                  <p:cNvPr id="105" name="Group 104">
                    <a:extLst>
                      <a:ext uri="{FF2B5EF4-FFF2-40B4-BE49-F238E27FC236}">
                        <a16:creationId xmlns:a16="http://schemas.microsoft.com/office/drawing/2014/main" id="{59A50DFA-BBB7-DE84-BB46-F9FC69A7B368}"/>
                      </a:ext>
                    </a:extLst>
                  </p:cNvPr>
                  <p:cNvGrpSpPr/>
                  <p:nvPr/>
                </p:nvGrpSpPr>
                <p:grpSpPr>
                  <a:xfrm>
                    <a:off x="792062" y="1935540"/>
                    <a:ext cx="7493261" cy="1826994"/>
                    <a:chOff x="827061" y="1717567"/>
                    <a:chExt cx="7493261" cy="1826994"/>
                  </a:xfrm>
                </p:grpSpPr>
                <p:grpSp>
                  <p:nvGrpSpPr>
                    <p:cNvPr id="107" name="Group 106">
                      <a:extLst>
                        <a:ext uri="{FF2B5EF4-FFF2-40B4-BE49-F238E27FC236}">
                          <a16:creationId xmlns:a16="http://schemas.microsoft.com/office/drawing/2014/main" id="{366EE4C7-B61E-776F-829B-5DD00E28A4B3}"/>
                        </a:ext>
                      </a:extLst>
                    </p:cNvPr>
                    <p:cNvGrpSpPr/>
                    <p:nvPr/>
                  </p:nvGrpSpPr>
                  <p:grpSpPr>
                    <a:xfrm>
                      <a:off x="827061" y="1717567"/>
                      <a:ext cx="2724842" cy="1826994"/>
                      <a:chOff x="827061" y="1717567"/>
                      <a:chExt cx="2724842" cy="1826994"/>
                    </a:xfrm>
                  </p:grpSpPr>
                  <p:sp>
                    <p:nvSpPr>
                      <p:cNvPr id="109" name="Oval 108">
                        <a:extLst>
                          <a:ext uri="{FF2B5EF4-FFF2-40B4-BE49-F238E27FC236}">
                            <a16:creationId xmlns:a16="http://schemas.microsoft.com/office/drawing/2014/main" id="{9F27B45A-16F7-3B18-8B24-4A8BD426E9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10" name="Straight Arrow Connector 109">
                        <a:extLst>
                          <a:ext uri="{FF2B5EF4-FFF2-40B4-BE49-F238E27FC236}">
                            <a16:creationId xmlns:a16="http://schemas.microsoft.com/office/drawing/2014/main" id="{7CDFF37F-6E18-2004-267C-E76E52ED9163}"/>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08" name="TextBox 107">
                      <a:extLst>
                        <a:ext uri="{FF2B5EF4-FFF2-40B4-BE49-F238E27FC236}">
                          <a16:creationId xmlns:a16="http://schemas.microsoft.com/office/drawing/2014/main" id="{E3DFADF9-BB01-690A-B07C-6E823323D354}"/>
                        </a:ext>
                      </a:extLst>
                    </p:cNvPr>
                    <p:cNvSpPr txBox="1"/>
                    <p:nvPr/>
                  </p:nvSpPr>
                  <p:spPr>
                    <a:xfrm>
                      <a:off x="4637605" y="2536428"/>
                      <a:ext cx="3682717"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Virgin reference females</a:t>
                      </a:r>
                      <a:endParaRPr lang="en-CA" sz="2400" dirty="0">
                        <a:latin typeface="Helvetica" panose="020B0604020202020204" pitchFamily="34" charset="0"/>
                        <a:cs typeface="Helvetica" panose="020B0604020202020204" pitchFamily="34" charset="0"/>
                      </a:endParaRPr>
                    </a:p>
                  </p:txBody>
                </p:sp>
              </p:grpSp>
              <p:pic>
                <p:nvPicPr>
                  <p:cNvPr id="106" name="Graphic 105" descr="Male with solid fill">
                    <a:extLst>
                      <a:ext uri="{FF2B5EF4-FFF2-40B4-BE49-F238E27FC236}">
                        <a16:creationId xmlns:a16="http://schemas.microsoft.com/office/drawing/2014/main" id="{2FC67610-9FE7-E883-306E-35E0B2CD3E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04" name="Graphic 103" descr="Female with solid fill">
                  <a:extLst>
                    <a:ext uri="{FF2B5EF4-FFF2-40B4-BE49-F238E27FC236}">
                      <a16:creationId xmlns:a16="http://schemas.microsoft.com/office/drawing/2014/main" id="{74DD09FB-C2F4-835D-3B2E-4D7BF3A0C8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100" name="Group 99">
                <a:extLst>
                  <a:ext uri="{FF2B5EF4-FFF2-40B4-BE49-F238E27FC236}">
                    <a16:creationId xmlns:a16="http://schemas.microsoft.com/office/drawing/2014/main" id="{79DAC201-F703-2BC5-F724-D877B2F81305}"/>
                  </a:ext>
                </a:extLst>
              </p:cNvPr>
              <p:cNvGrpSpPr/>
              <p:nvPr/>
            </p:nvGrpSpPr>
            <p:grpSpPr>
              <a:xfrm>
                <a:off x="3080053" y="1546702"/>
                <a:ext cx="1131354" cy="1131354"/>
                <a:chOff x="3080053" y="1546702"/>
                <a:chExt cx="1131354" cy="1131354"/>
              </a:xfrm>
            </p:grpSpPr>
            <p:pic>
              <p:nvPicPr>
                <p:cNvPr id="101" name="Graphic 100">
                  <a:extLst>
                    <a:ext uri="{FF2B5EF4-FFF2-40B4-BE49-F238E27FC236}">
                      <a16:creationId xmlns:a16="http://schemas.microsoft.com/office/drawing/2014/main" id="{0C129B41-CA9E-9479-4BC1-4A976A32E4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2" name="Graphic 101" descr="Male with solid fill">
                  <a:extLst>
                    <a:ext uri="{FF2B5EF4-FFF2-40B4-BE49-F238E27FC236}">
                      <a16:creationId xmlns:a16="http://schemas.microsoft.com/office/drawing/2014/main" id="{4E0DB486-477E-041A-B2F4-4FCCFC3D3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61" name="Group 60">
              <a:extLst>
                <a:ext uri="{FF2B5EF4-FFF2-40B4-BE49-F238E27FC236}">
                  <a16:creationId xmlns:a16="http://schemas.microsoft.com/office/drawing/2014/main" id="{6A24E9A5-1ED8-7AD0-3CDD-BF286A15115F}"/>
                </a:ext>
              </a:extLst>
            </p:cNvPr>
            <p:cNvGrpSpPr/>
            <p:nvPr/>
          </p:nvGrpSpPr>
          <p:grpSpPr>
            <a:xfrm>
              <a:off x="1173497" y="2667820"/>
              <a:ext cx="1056970" cy="1002189"/>
              <a:chOff x="849647" y="1285703"/>
              <a:chExt cx="1056970" cy="1002189"/>
            </a:xfrm>
          </p:grpSpPr>
          <p:grpSp>
            <p:nvGrpSpPr>
              <p:cNvPr id="62" name="Graphic 4">
                <a:extLst>
                  <a:ext uri="{FF2B5EF4-FFF2-40B4-BE49-F238E27FC236}">
                    <a16:creationId xmlns:a16="http://schemas.microsoft.com/office/drawing/2014/main" id="{7DCECA4F-A89D-E677-DAC8-8DCB76899F70}"/>
                  </a:ext>
                </a:extLst>
              </p:cNvPr>
              <p:cNvGrpSpPr/>
              <p:nvPr/>
            </p:nvGrpSpPr>
            <p:grpSpPr>
              <a:xfrm>
                <a:off x="849647" y="1285703"/>
                <a:ext cx="1056970" cy="1002189"/>
                <a:chOff x="196363" y="2703207"/>
                <a:chExt cx="2699997" cy="2699997"/>
              </a:xfrm>
            </p:grpSpPr>
            <p:sp>
              <p:nvSpPr>
                <p:cNvPr id="64" name="Freeform: Shape 63">
                  <a:extLst>
                    <a:ext uri="{FF2B5EF4-FFF2-40B4-BE49-F238E27FC236}">
                      <a16:creationId xmlns:a16="http://schemas.microsoft.com/office/drawing/2014/main" id="{6D043D1C-F512-D66F-2FFF-2A6D5E7F0C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65" name="Graphic 4">
                  <a:extLst>
                    <a:ext uri="{FF2B5EF4-FFF2-40B4-BE49-F238E27FC236}">
                      <a16:creationId xmlns:a16="http://schemas.microsoft.com/office/drawing/2014/main" id="{D1F4DDF4-78DA-8965-4FCC-0261D60DBC70}"/>
                    </a:ext>
                  </a:extLst>
                </p:cNvPr>
                <p:cNvGrpSpPr/>
                <p:nvPr/>
              </p:nvGrpSpPr>
              <p:grpSpPr>
                <a:xfrm>
                  <a:off x="320422" y="2772840"/>
                  <a:ext cx="2451841" cy="2560724"/>
                  <a:chOff x="320422" y="2772840"/>
                  <a:chExt cx="2451841" cy="2560724"/>
                </a:xfrm>
                <a:solidFill>
                  <a:srgbClr val="000000"/>
                </a:solidFill>
              </p:grpSpPr>
              <p:grpSp>
                <p:nvGrpSpPr>
                  <p:cNvPr id="66" name="Graphic 4">
                    <a:extLst>
                      <a:ext uri="{FF2B5EF4-FFF2-40B4-BE49-F238E27FC236}">
                        <a16:creationId xmlns:a16="http://schemas.microsoft.com/office/drawing/2014/main" id="{AF8492FC-51A7-862C-D444-65DC8EF7611E}"/>
                      </a:ext>
                    </a:extLst>
                  </p:cNvPr>
                  <p:cNvGrpSpPr/>
                  <p:nvPr/>
                </p:nvGrpSpPr>
                <p:grpSpPr>
                  <a:xfrm>
                    <a:off x="816990" y="3125646"/>
                    <a:ext cx="1458632" cy="2207918"/>
                    <a:chOff x="816990" y="3125646"/>
                    <a:chExt cx="1458632" cy="2207918"/>
                  </a:xfrm>
                  <a:solidFill>
                    <a:srgbClr val="000000"/>
                  </a:solidFill>
                </p:grpSpPr>
                <p:sp>
                  <p:nvSpPr>
                    <p:cNvPr id="95" name="Freeform: Shape 94">
                      <a:extLst>
                        <a:ext uri="{FF2B5EF4-FFF2-40B4-BE49-F238E27FC236}">
                          <a16:creationId xmlns:a16="http://schemas.microsoft.com/office/drawing/2014/main" id="{3BA86DEC-76A2-EA65-96DC-C332EF22A55D}"/>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72B1D5"/>
                    </a:solidFill>
                    <a:ln w="16079" cap="flat">
                      <a:noFill/>
                      <a:prstDash val="solid"/>
                      <a:round/>
                    </a:ln>
                  </p:spPr>
                  <p:txBody>
                    <a:bodyPr rtlCol="0" anchor="ctr"/>
                    <a:lstStyle/>
                    <a:p>
                      <a:endParaRPr lang="en-CA" dirty="0"/>
                    </a:p>
                  </p:txBody>
                </p:sp>
                <p:sp>
                  <p:nvSpPr>
                    <p:cNvPr id="96" name="Freeform: Shape 95">
                      <a:extLst>
                        <a:ext uri="{FF2B5EF4-FFF2-40B4-BE49-F238E27FC236}">
                          <a16:creationId xmlns:a16="http://schemas.microsoft.com/office/drawing/2014/main" id="{A77AB372-6BEE-CC6C-3E3C-6DB1160A48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72B1D5"/>
                    </a:solidFill>
                    <a:ln w="10607"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EE6ED294-E52A-CA80-6F61-5EC619F12900}"/>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72B1D5"/>
                    </a:solidFill>
                    <a:ln w="4869"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F672BF13-BE21-BCB3-78AA-3329F5828959}"/>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72B1D5"/>
                    </a:solidFill>
                    <a:ln w="9525" cap="flat">
                      <a:noFill/>
                      <a:prstDash val="solid"/>
                      <a:round/>
                    </a:ln>
                  </p:spPr>
                  <p:txBody>
                    <a:bodyPr rtlCol="0" anchor="ctr"/>
                    <a:lstStyle/>
                    <a:p>
                      <a:endParaRPr lang="en-CA"/>
                    </a:p>
                  </p:txBody>
                </p:sp>
              </p:grpSp>
              <p:grpSp>
                <p:nvGrpSpPr>
                  <p:cNvPr id="67" name="Graphic 4">
                    <a:extLst>
                      <a:ext uri="{FF2B5EF4-FFF2-40B4-BE49-F238E27FC236}">
                        <a16:creationId xmlns:a16="http://schemas.microsoft.com/office/drawing/2014/main" id="{D8D1D3C3-A7E5-D380-F49B-4B335A9C6DB4}"/>
                      </a:ext>
                    </a:extLst>
                  </p:cNvPr>
                  <p:cNvGrpSpPr/>
                  <p:nvPr/>
                </p:nvGrpSpPr>
                <p:grpSpPr>
                  <a:xfrm>
                    <a:off x="320422" y="2772840"/>
                    <a:ext cx="1155763" cy="2179032"/>
                    <a:chOff x="320422" y="2772840"/>
                    <a:chExt cx="1155763" cy="2179032"/>
                  </a:xfrm>
                  <a:solidFill>
                    <a:srgbClr val="000000"/>
                  </a:solidFill>
                </p:grpSpPr>
                <p:sp>
                  <p:nvSpPr>
                    <p:cNvPr id="82" name="Freeform: Shape 81">
                      <a:extLst>
                        <a:ext uri="{FF2B5EF4-FFF2-40B4-BE49-F238E27FC236}">
                          <a16:creationId xmlns:a16="http://schemas.microsoft.com/office/drawing/2014/main" id="{106336EF-D026-752E-384E-6F4556345B87}"/>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72B1D5"/>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8CD5EB00-0691-3140-9E7A-1E05BDD57D9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72B1D5"/>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F6888FDF-642A-FEB5-AA17-9F9E546ACBA6}"/>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72B1D5"/>
                    </a:solidFill>
                    <a:ln w="9525" cap="flat">
                      <a:noFill/>
                      <a:prstDash val="solid"/>
                      <a:round/>
                    </a:ln>
                  </p:spPr>
                  <p:txBody>
                    <a:bodyPr rtlCol="0" anchor="ctr"/>
                    <a:lstStyle/>
                    <a:p>
                      <a:endParaRPr lang="en-CA"/>
                    </a:p>
                  </p:txBody>
                </p:sp>
                <p:sp>
                  <p:nvSpPr>
                    <p:cNvPr id="85" name="Freeform: Shape 84">
                      <a:extLst>
                        <a:ext uri="{FF2B5EF4-FFF2-40B4-BE49-F238E27FC236}">
                          <a16:creationId xmlns:a16="http://schemas.microsoft.com/office/drawing/2014/main" id="{96CBBCD6-7B9D-9327-B93E-6015DFCC645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72B1D5"/>
                    </a:solidFill>
                    <a:ln w="9525"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2B55D869-286C-48A0-6639-92ECA7D5ABB7}"/>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72B1D5"/>
                    </a:solidFill>
                    <a:ln w="9525"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639F9FD9-6221-B851-F6E6-480D68109EB8}"/>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72B1D5"/>
                    </a:solidFill>
                    <a:ln w="9525"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66756C0F-6213-A39C-53BE-AB42B14D9DC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72B1D5"/>
                    </a:solidFill>
                    <a:ln w="9525" cap="flat">
                      <a:noFill/>
                      <a:prstDash val="solid"/>
                      <a:round/>
                    </a:ln>
                  </p:spPr>
                  <p:txBody>
                    <a:bodyPr rtlCol="0" anchor="ctr"/>
                    <a:lstStyle/>
                    <a:p>
                      <a:endParaRPr lang="en-CA"/>
                    </a:p>
                  </p:txBody>
                </p:sp>
                <p:sp>
                  <p:nvSpPr>
                    <p:cNvPr id="89" name="Freeform: Shape 88">
                      <a:extLst>
                        <a:ext uri="{FF2B5EF4-FFF2-40B4-BE49-F238E27FC236}">
                          <a16:creationId xmlns:a16="http://schemas.microsoft.com/office/drawing/2014/main" id="{249920A6-57EF-390B-434B-E469188800D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72B1D5"/>
                    </a:solidFill>
                    <a:ln w="9525" cap="flat">
                      <a:noFill/>
                      <a:prstDash val="solid"/>
                      <a:round/>
                    </a:ln>
                  </p:spPr>
                  <p:txBody>
                    <a:bodyPr rtlCol="0" anchor="ctr"/>
                    <a:lstStyle/>
                    <a:p>
                      <a:endParaRPr lang="en-CA"/>
                    </a:p>
                  </p:txBody>
                </p:sp>
                <p:sp>
                  <p:nvSpPr>
                    <p:cNvPr id="90" name="Freeform: Shape 89">
                      <a:extLst>
                        <a:ext uri="{FF2B5EF4-FFF2-40B4-BE49-F238E27FC236}">
                          <a16:creationId xmlns:a16="http://schemas.microsoft.com/office/drawing/2014/main" id="{5ED25798-B0C4-71F7-09C8-4EB2FF80A186}"/>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72B1D5"/>
                    </a:solidFill>
                    <a:ln w="9525" cap="flat">
                      <a:noFill/>
                      <a:prstDash val="solid"/>
                      <a:round/>
                    </a:ln>
                  </p:spPr>
                  <p:txBody>
                    <a:bodyPr rtlCol="0" anchor="ctr"/>
                    <a:lstStyle/>
                    <a:p>
                      <a:endParaRPr lang="en-CA"/>
                    </a:p>
                  </p:txBody>
                </p:sp>
                <p:sp>
                  <p:nvSpPr>
                    <p:cNvPr id="91" name="Freeform: Shape 90">
                      <a:extLst>
                        <a:ext uri="{FF2B5EF4-FFF2-40B4-BE49-F238E27FC236}">
                          <a16:creationId xmlns:a16="http://schemas.microsoft.com/office/drawing/2014/main" id="{1A5E866A-3390-8A0E-73B5-C8D88132B8FF}"/>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72B1D5"/>
                    </a:solidFill>
                    <a:ln w="9525" cap="flat">
                      <a:noFill/>
                      <a:prstDash val="solid"/>
                      <a:round/>
                    </a:ln>
                  </p:spPr>
                  <p:txBody>
                    <a:bodyPr rtlCol="0" anchor="ctr"/>
                    <a:lstStyle/>
                    <a:p>
                      <a:endParaRPr lang="en-CA"/>
                    </a:p>
                  </p:txBody>
                </p:sp>
                <p:sp>
                  <p:nvSpPr>
                    <p:cNvPr id="92" name="Freeform: Shape 91">
                      <a:extLst>
                        <a:ext uri="{FF2B5EF4-FFF2-40B4-BE49-F238E27FC236}">
                          <a16:creationId xmlns:a16="http://schemas.microsoft.com/office/drawing/2014/main" id="{1A181ACB-FFB9-20F7-5E46-F3678B844253}"/>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72B1D5"/>
                    </a:solidFill>
                    <a:ln w="9525" cap="flat">
                      <a:noFill/>
                      <a:prstDash val="solid"/>
                      <a:round/>
                    </a:ln>
                  </p:spPr>
                  <p:txBody>
                    <a:bodyPr rtlCol="0" anchor="ctr"/>
                    <a:lstStyle/>
                    <a:p>
                      <a:endParaRPr lang="en-CA"/>
                    </a:p>
                  </p:txBody>
                </p:sp>
                <p:sp>
                  <p:nvSpPr>
                    <p:cNvPr id="93" name="Freeform: Shape 92">
                      <a:extLst>
                        <a:ext uri="{FF2B5EF4-FFF2-40B4-BE49-F238E27FC236}">
                          <a16:creationId xmlns:a16="http://schemas.microsoft.com/office/drawing/2014/main" id="{09DC3A6C-3DFE-9948-56F6-3AB457ECF436}"/>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72B1D5"/>
                    </a:solidFill>
                    <a:ln w="9525" cap="flat">
                      <a:noFill/>
                      <a:prstDash val="solid"/>
                      <a:round/>
                    </a:ln>
                  </p:spPr>
                  <p:txBody>
                    <a:bodyPr rtlCol="0" anchor="ctr"/>
                    <a:lstStyle/>
                    <a:p>
                      <a:endParaRPr lang="en-CA"/>
                    </a:p>
                  </p:txBody>
                </p:sp>
                <p:sp>
                  <p:nvSpPr>
                    <p:cNvPr id="94" name="Freeform: Shape 93">
                      <a:extLst>
                        <a:ext uri="{FF2B5EF4-FFF2-40B4-BE49-F238E27FC236}">
                          <a16:creationId xmlns:a16="http://schemas.microsoft.com/office/drawing/2014/main" id="{EC2B11E9-1124-76B8-16E8-F271968C50BA}"/>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72B1D5"/>
                    </a:solidFill>
                    <a:ln w="9525" cap="flat">
                      <a:noFill/>
                      <a:prstDash val="solid"/>
                      <a:round/>
                    </a:ln>
                  </p:spPr>
                  <p:txBody>
                    <a:bodyPr rtlCol="0" anchor="ctr"/>
                    <a:lstStyle/>
                    <a:p>
                      <a:endParaRPr lang="en-CA"/>
                    </a:p>
                  </p:txBody>
                </p:sp>
              </p:grpSp>
              <p:grpSp>
                <p:nvGrpSpPr>
                  <p:cNvPr id="68" name="Graphic 4">
                    <a:extLst>
                      <a:ext uri="{FF2B5EF4-FFF2-40B4-BE49-F238E27FC236}">
                        <a16:creationId xmlns:a16="http://schemas.microsoft.com/office/drawing/2014/main" id="{9A49AD27-600E-972B-8781-21F79CDD3502}"/>
                      </a:ext>
                    </a:extLst>
                  </p:cNvPr>
                  <p:cNvGrpSpPr/>
                  <p:nvPr/>
                </p:nvGrpSpPr>
                <p:grpSpPr>
                  <a:xfrm>
                    <a:off x="1616500" y="2772840"/>
                    <a:ext cx="1155763" cy="2179032"/>
                    <a:chOff x="1616500" y="2772840"/>
                    <a:chExt cx="1155763" cy="2179032"/>
                  </a:xfrm>
                  <a:solidFill>
                    <a:srgbClr val="000000"/>
                  </a:solidFill>
                </p:grpSpPr>
                <p:sp>
                  <p:nvSpPr>
                    <p:cNvPr id="69" name="Freeform: Shape 68">
                      <a:extLst>
                        <a:ext uri="{FF2B5EF4-FFF2-40B4-BE49-F238E27FC236}">
                          <a16:creationId xmlns:a16="http://schemas.microsoft.com/office/drawing/2014/main" id="{C5953283-CD13-0A60-2F31-0FBCF23B2F7F}"/>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72B1D5"/>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6035D3E8-B419-2BE8-0C4E-B08ECCC13594}"/>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72B1D5"/>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49252A3D-4CFA-3E61-F628-BBAA2D89CC6E}"/>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72B1D5"/>
                    </a:solidFill>
                    <a:ln w="9525" cap="flat">
                      <a:noFill/>
                      <a:prstDash val="solid"/>
                      <a:round/>
                    </a:ln>
                  </p:spPr>
                  <p:txBody>
                    <a:bodyPr rtlCol="0" anchor="ctr"/>
                    <a:lstStyle/>
                    <a:p>
                      <a:endParaRPr lang="en-CA" dirty="0"/>
                    </a:p>
                  </p:txBody>
                </p:sp>
                <p:sp>
                  <p:nvSpPr>
                    <p:cNvPr id="72" name="Freeform: Shape 71">
                      <a:extLst>
                        <a:ext uri="{FF2B5EF4-FFF2-40B4-BE49-F238E27FC236}">
                          <a16:creationId xmlns:a16="http://schemas.microsoft.com/office/drawing/2014/main" id="{576EE0B6-8339-99F8-280D-EC0C9DA5F77D}"/>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72B1D5"/>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E74DDE46-08B5-7494-E8FE-D7B29260227B}"/>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72B1D5"/>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3AC09735-0CD9-40FC-A2A0-061638BFB9D8}"/>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72B1D5"/>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612ED7A9-1521-B2EA-DE7E-E244148A0F01}"/>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72B1D5"/>
                    </a:solidFill>
                    <a:ln w="9525" cap="flat">
                      <a:noFill/>
                      <a:prstDash val="solid"/>
                      <a:round/>
                    </a:ln>
                  </p:spPr>
                  <p:txBody>
                    <a:bodyPr rtlCol="0" anchor="ctr"/>
                    <a:lstStyle/>
                    <a:p>
                      <a:endParaRPr lang="en-CA"/>
                    </a:p>
                  </p:txBody>
                </p:sp>
                <p:sp>
                  <p:nvSpPr>
                    <p:cNvPr id="76" name="Freeform: Shape 75">
                      <a:extLst>
                        <a:ext uri="{FF2B5EF4-FFF2-40B4-BE49-F238E27FC236}">
                          <a16:creationId xmlns:a16="http://schemas.microsoft.com/office/drawing/2014/main" id="{A2F37169-AC93-3821-6BEA-541963A04DD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72B1D5"/>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D580448D-5609-183A-8006-CA916FC80C5C}"/>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72B1D5"/>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D4CEBD23-F14C-BA80-4F19-7783CF00233F}"/>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72B1D5"/>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D5C5C634-1C2F-2BA4-3351-D2CA8B60B30C}"/>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72B1D5"/>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BBD826D1-EA55-4BF0-8856-4E057FD6ECDD}"/>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72B1D5"/>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646DC726-B5E2-EAF4-8050-550C5DBF609D}"/>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72B1D5"/>
                    </a:solidFill>
                    <a:ln w="9525" cap="flat">
                      <a:noFill/>
                      <a:prstDash val="solid"/>
                      <a:round/>
                    </a:ln>
                  </p:spPr>
                  <p:txBody>
                    <a:bodyPr rtlCol="0" anchor="ctr"/>
                    <a:lstStyle/>
                    <a:p>
                      <a:endParaRPr lang="en-CA"/>
                    </a:p>
                  </p:txBody>
                </p:sp>
              </p:grpSp>
            </p:grpSp>
          </p:grpSp>
          <p:pic>
            <p:nvPicPr>
              <p:cNvPr id="63" name="Graphic 62" descr="Female with solid fill">
                <a:extLst>
                  <a:ext uri="{FF2B5EF4-FFF2-40B4-BE49-F238E27FC236}">
                    <a16:creationId xmlns:a16="http://schemas.microsoft.com/office/drawing/2014/main" id="{CB0FE46C-F316-EF82-96EA-44FE6FAAC4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683492"/>
                <a:ext cx="477018" cy="477018"/>
              </a:xfrm>
              <a:prstGeom prst="rect">
                <a:avLst/>
              </a:prstGeom>
            </p:spPr>
          </p:pic>
        </p:grpSp>
      </p:grpSp>
      <p:pic>
        <p:nvPicPr>
          <p:cNvPr id="3076" name="Picture 4" descr="Camera Svg Video Camera Svg Silhouette Cutting File Clipart - Etsy Canada">
            <a:extLst>
              <a:ext uri="{FF2B5EF4-FFF2-40B4-BE49-F238E27FC236}">
                <a16:creationId xmlns:a16="http://schemas.microsoft.com/office/drawing/2014/main" id="{D88B3425-07F8-1381-9628-4D4E24EC8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77" y="1491928"/>
            <a:ext cx="2371869" cy="177890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amera Svg Video Camera Svg Silhouette Cutting File Clipart - Etsy Canada">
            <a:extLst>
              <a:ext uri="{FF2B5EF4-FFF2-40B4-BE49-F238E27FC236}">
                <a16:creationId xmlns:a16="http://schemas.microsoft.com/office/drawing/2014/main" id="{0CB39BC7-F1B6-F94F-CE37-E51848246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056" y="3561463"/>
            <a:ext cx="2371869" cy="177890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2A124F7-A7C0-9F7C-3174-AA6BA2A55EB9}"/>
              </a:ext>
            </a:extLst>
          </p:cNvPr>
          <p:cNvSpPr txBox="1"/>
          <p:nvPr/>
        </p:nvSpPr>
        <p:spPr>
          <a:xfrm>
            <a:off x="4067869" y="4266005"/>
            <a:ext cx="385853" cy="369332"/>
          </a:xfrm>
          <a:prstGeom prst="rect">
            <a:avLst/>
          </a:prstGeom>
          <a:noFill/>
        </p:spPr>
        <p:txBody>
          <a:bodyPr wrap="square" rtlCol="0">
            <a:spAutoFit/>
          </a:bodyPr>
          <a:lstStyle/>
          <a:p>
            <a:r>
              <a:rPr lang="en-CA" b="1" dirty="0">
                <a:solidFill>
                  <a:schemeClr val="bg1"/>
                </a:solidFill>
              </a:rPr>
              <a:t>v</a:t>
            </a:r>
          </a:p>
        </p:txBody>
      </p:sp>
    </p:spTree>
    <p:extLst>
      <p:ext uri="{BB962C8B-B14F-4D97-AF65-F5344CB8AC3E}">
        <p14:creationId xmlns:p14="http://schemas.microsoft.com/office/powerpoint/2010/main" val="4276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BE0B010-9DF0-E0AD-1125-843E1C741B82}"/>
              </a:ext>
            </a:extLst>
          </p:cNvPr>
          <p:cNvGrpSpPr/>
          <p:nvPr/>
        </p:nvGrpSpPr>
        <p:grpSpPr>
          <a:xfrm>
            <a:off x="493608" y="872258"/>
            <a:ext cx="4176750" cy="5113484"/>
            <a:chOff x="720972" y="1548260"/>
            <a:chExt cx="2623245" cy="3306757"/>
          </a:xfrm>
        </p:grpSpPr>
        <p:grpSp>
          <p:nvGrpSpPr>
            <p:cNvPr id="4" name="Group 3">
              <a:extLst>
                <a:ext uri="{FF2B5EF4-FFF2-40B4-BE49-F238E27FC236}">
                  <a16:creationId xmlns:a16="http://schemas.microsoft.com/office/drawing/2014/main" id="{82FCFA9A-1D07-D6D4-DA2E-887FB1CE942A}"/>
                </a:ext>
              </a:extLst>
            </p:cNvPr>
            <p:cNvGrpSpPr/>
            <p:nvPr/>
          </p:nvGrpSpPr>
          <p:grpSpPr>
            <a:xfrm>
              <a:off x="720972" y="1548260"/>
              <a:ext cx="2623245" cy="3306757"/>
              <a:chOff x="615094" y="1317255"/>
              <a:chExt cx="2623245" cy="3306757"/>
            </a:xfrm>
          </p:grpSpPr>
          <p:cxnSp>
            <p:nvCxnSpPr>
              <p:cNvPr id="9" name="Straight Arrow Connector 8">
                <a:extLst>
                  <a:ext uri="{FF2B5EF4-FFF2-40B4-BE49-F238E27FC236}">
                    <a16:creationId xmlns:a16="http://schemas.microsoft.com/office/drawing/2014/main" id="{9431A2B1-F815-6A2E-CAED-F963B2CCCEB3}"/>
                  </a:ext>
                </a:extLst>
              </p:cNvPr>
              <p:cNvCxnSpPr>
                <a:cxnSpLocks/>
              </p:cNvCxnSpPr>
              <p:nvPr/>
            </p:nvCxnSpPr>
            <p:spPr>
              <a:xfrm flipV="1">
                <a:off x="1578053" y="3844098"/>
                <a:ext cx="646842" cy="24517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9C705FCA-3E60-C056-E0C1-CBCFC31D6893}"/>
                  </a:ext>
                </a:extLst>
              </p:cNvPr>
              <p:cNvGrpSpPr/>
              <p:nvPr/>
            </p:nvGrpSpPr>
            <p:grpSpPr>
              <a:xfrm>
                <a:off x="615094" y="1317255"/>
                <a:ext cx="2623245" cy="3306757"/>
                <a:chOff x="615094" y="1317255"/>
                <a:chExt cx="2623245" cy="3306757"/>
              </a:xfrm>
            </p:grpSpPr>
            <p:grpSp>
              <p:nvGrpSpPr>
                <p:cNvPr id="13" name="Group 12">
                  <a:extLst>
                    <a:ext uri="{FF2B5EF4-FFF2-40B4-BE49-F238E27FC236}">
                      <a16:creationId xmlns:a16="http://schemas.microsoft.com/office/drawing/2014/main" id="{199D8ACA-9A3A-F901-E8A5-91A0FE7197BB}"/>
                    </a:ext>
                  </a:extLst>
                </p:cNvPr>
                <p:cNvGrpSpPr/>
                <p:nvPr/>
              </p:nvGrpSpPr>
              <p:grpSpPr>
                <a:xfrm>
                  <a:off x="615094" y="1317255"/>
                  <a:ext cx="2623245" cy="2293859"/>
                  <a:chOff x="7100250" y="2480617"/>
                  <a:chExt cx="2623245" cy="2293859"/>
                </a:xfrm>
              </p:grpSpPr>
              <p:grpSp>
                <p:nvGrpSpPr>
                  <p:cNvPr id="15" name="Group 14">
                    <a:extLst>
                      <a:ext uri="{FF2B5EF4-FFF2-40B4-BE49-F238E27FC236}">
                        <a16:creationId xmlns:a16="http://schemas.microsoft.com/office/drawing/2014/main" id="{C264A836-B768-8C8F-3D16-199B74541625}"/>
                      </a:ext>
                    </a:extLst>
                  </p:cNvPr>
                  <p:cNvGrpSpPr/>
                  <p:nvPr/>
                </p:nvGrpSpPr>
                <p:grpSpPr>
                  <a:xfrm>
                    <a:off x="8758073" y="3343923"/>
                    <a:ext cx="965422" cy="1430553"/>
                    <a:chOff x="1616156" y="1695395"/>
                    <a:chExt cx="629855" cy="884989"/>
                  </a:xfrm>
                </p:grpSpPr>
                <p:pic>
                  <p:nvPicPr>
                    <p:cNvPr id="31" name="Picture 30">
                      <a:extLst>
                        <a:ext uri="{FF2B5EF4-FFF2-40B4-BE49-F238E27FC236}">
                          <a16:creationId xmlns:a16="http://schemas.microsoft.com/office/drawing/2014/main" id="{61A4DEEF-9AD7-C99C-48D5-2DC0057FDF59}"/>
                        </a:ext>
                      </a:extLst>
                    </p:cNvPr>
                    <p:cNvPicPr>
                      <a:picLocks noChangeAspect="1"/>
                    </p:cNvPicPr>
                    <p:nvPr/>
                  </p:nvPicPr>
                  <p:blipFill>
                    <a:blip r:embed="rId2"/>
                    <a:stretch>
                      <a:fillRect/>
                    </a:stretch>
                  </p:blipFill>
                  <p:spPr>
                    <a:xfrm>
                      <a:off x="1616156" y="1904098"/>
                      <a:ext cx="629855" cy="676286"/>
                    </a:xfrm>
                    <a:prstGeom prst="rect">
                      <a:avLst/>
                    </a:prstGeom>
                  </p:spPr>
                </p:pic>
                <p:sp>
                  <p:nvSpPr>
                    <p:cNvPr id="32" name="Rectangle 31">
                      <a:extLst>
                        <a:ext uri="{FF2B5EF4-FFF2-40B4-BE49-F238E27FC236}">
                          <a16:creationId xmlns:a16="http://schemas.microsoft.com/office/drawing/2014/main" id="{AF1C3E4D-E852-3B83-93DA-497DAB915BF6}"/>
                        </a:ext>
                      </a:extLst>
                    </p:cNvPr>
                    <p:cNvSpPr/>
                    <p:nvPr/>
                  </p:nvSpPr>
                  <p:spPr>
                    <a:xfrm>
                      <a:off x="1848366" y="1695395"/>
                      <a:ext cx="120521" cy="361762"/>
                    </a:xfrm>
                    <a:prstGeom prst="rect">
                      <a:avLst/>
                    </a:prstGeom>
                    <a:noFill/>
                  </p:spPr>
                  <p:txBody>
                    <a:bodyPr wrap="none" lIns="91440" tIns="45720" rIns="91440" bIns="45720">
                      <a:spAutoFit/>
                    </a:bodyPr>
                    <a:lstStyle/>
                    <a:p>
                      <a:pPr algn="ctr"/>
                      <a:endParaRPr lang="en-US" sz="3200" b="1" cap="none" spc="0" dirty="0">
                        <a:ln w="0"/>
                        <a:solidFill>
                          <a:srgbClr val="F5AF01"/>
                        </a:solidFill>
                      </a:endParaRPr>
                    </a:p>
                  </p:txBody>
                </p:sp>
              </p:grpSp>
              <p:pic>
                <p:nvPicPr>
                  <p:cNvPr id="16" name="Picture 15">
                    <a:extLst>
                      <a:ext uri="{FF2B5EF4-FFF2-40B4-BE49-F238E27FC236}">
                        <a16:creationId xmlns:a16="http://schemas.microsoft.com/office/drawing/2014/main" id="{8B5EB5CB-9B01-CB12-4D14-2E4A84F2E54A}"/>
                      </a:ext>
                    </a:extLst>
                  </p:cNvPr>
                  <p:cNvPicPr>
                    <a:picLocks noChangeAspect="1"/>
                  </p:cNvPicPr>
                  <p:nvPr/>
                </p:nvPicPr>
                <p:blipFill>
                  <a:blip r:embed="rId2">
                    <a:duotone>
                      <a:schemeClr val="accent6">
                        <a:shade val="45000"/>
                        <a:satMod val="135000"/>
                      </a:schemeClr>
                      <a:prstClr val="white"/>
                    </a:duotone>
                  </a:blip>
                  <a:stretch>
                    <a:fillRect/>
                  </a:stretch>
                </p:blipFill>
                <p:spPr>
                  <a:xfrm>
                    <a:off x="7100250" y="3675112"/>
                    <a:ext cx="921192" cy="975406"/>
                  </a:xfrm>
                  <a:prstGeom prst="rect">
                    <a:avLst/>
                  </a:prstGeom>
                </p:spPr>
              </p:pic>
              <p:pic>
                <p:nvPicPr>
                  <p:cNvPr id="17" name="Picture 16">
                    <a:extLst>
                      <a:ext uri="{FF2B5EF4-FFF2-40B4-BE49-F238E27FC236}">
                        <a16:creationId xmlns:a16="http://schemas.microsoft.com/office/drawing/2014/main" id="{01B9A2B9-51DE-81FD-D4FC-FC6DCC44EE85}"/>
                      </a:ext>
                    </a:extLst>
                  </p:cNvPr>
                  <p:cNvPicPr>
                    <a:picLocks noChangeAspect="1"/>
                  </p:cNvPicPr>
                  <p:nvPr/>
                </p:nvPicPr>
                <p:blipFill>
                  <a:blip r:embed="rId2">
                    <a:duotone>
                      <a:schemeClr val="accent5">
                        <a:shade val="45000"/>
                        <a:satMod val="135000"/>
                      </a:schemeClr>
                      <a:prstClr val="white"/>
                    </a:duotone>
                  </a:blip>
                  <a:stretch>
                    <a:fillRect/>
                  </a:stretch>
                </p:blipFill>
                <p:spPr>
                  <a:xfrm>
                    <a:off x="7109180" y="2480617"/>
                    <a:ext cx="921192" cy="1018195"/>
                  </a:xfrm>
                  <a:prstGeom prst="rect">
                    <a:avLst/>
                  </a:prstGeom>
                </p:spPr>
              </p:pic>
              <p:cxnSp>
                <p:nvCxnSpPr>
                  <p:cNvPr id="20" name="Straight Arrow Connector 19">
                    <a:extLst>
                      <a:ext uri="{FF2B5EF4-FFF2-40B4-BE49-F238E27FC236}">
                        <a16:creationId xmlns:a16="http://schemas.microsoft.com/office/drawing/2014/main" id="{D749F3A9-BA6F-868C-BAEE-E2BA4DE00177}"/>
                      </a:ext>
                    </a:extLst>
                  </p:cNvPr>
                  <p:cNvCxnSpPr>
                    <a:cxnSpLocks/>
                  </p:cNvCxnSpPr>
                  <p:nvPr/>
                </p:nvCxnSpPr>
                <p:spPr>
                  <a:xfrm>
                    <a:off x="8063209" y="3252169"/>
                    <a:ext cx="644733" cy="208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DEC9078-C8C7-F424-AB30-4056DF8E0D87}"/>
                      </a:ext>
                    </a:extLst>
                  </p:cNvPr>
                  <p:cNvCxnSpPr>
                    <a:cxnSpLocks/>
                  </p:cNvCxnSpPr>
                  <p:nvPr/>
                </p:nvCxnSpPr>
                <p:spPr>
                  <a:xfrm>
                    <a:off x="8084999" y="4189431"/>
                    <a:ext cx="641376" cy="941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5074374F-FC71-DCA1-32D7-36C5B9C3C329}"/>
                    </a:ext>
                  </a:extLst>
                </p:cNvPr>
                <p:cNvPicPr>
                  <a:picLocks noChangeAspect="1"/>
                </p:cNvPicPr>
                <p:nvPr/>
              </p:nvPicPr>
              <p:blipFill>
                <a:blip r:embed="rId2">
                  <a:duotone>
                    <a:schemeClr val="accent2">
                      <a:shade val="45000"/>
                      <a:satMod val="135000"/>
                    </a:schemeClr>
                    <a:prstClr val="white"/>
                  </a:duotone>
                </a:blip>
                <a:stretch>
                  <a:fillRect/>
                </a:stretch>
              </p:blipFill>
              <p:spPr>
                <a:xfrm>
                  <a:off x="624937" y="3648606"/>
                  <a:ext cx="921192" cy="975406"/>
                </a:xfrm>
                <a:prstGeom prst="rect">
                  <a:avLst/>
                </a:prstGeom>
              </p:spPr>
            </p:pic>
          </p:grpSp>
        </p:grpSp>
        <p:pic>
          <p:nvPicPr>
            <p:cNvPr id="5" name="Graphic 4" descr="Female with solid fill">
              <a:extLst>
                <a:ext uri="{FF2B5EF4-FFF2-40B4-BE49-F238E27FC236}">
                  <a16:creationId xmlns:a16="http://schemas.microsoft.com/office/drawing/2014/main" id="{8CA3B011-DB99-816C-CEA3-29F34598AE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2403" y="3201342"/>
              <a:ext cx="477018" cy="477018"/>
            </a:xfrm>
            <a:prstGeom prst="rect">
              <a:avLst/>
            </a:prstGeom>
          </p:spPr>
        </p:pic>
        <p:pic>
          <p:nvPicPr>
            <p:cNvPr id="6" name="Graphic 5" descr="Male with solid fill">
              <a:extLst>
                <a:ext uri="{FF2B5EF4-FFF2-40B4-BE49-F238E27FC236}">
                  <a16:creationId xmlns:a16="http://schemas.microsoft.com/office/drawing/2014/main" id="{8175E12B-553F-3C94-3ACA-B4F12C241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1956893"/>
              <a:ext cx="434980" cy="434980"/>
            </a:xfrm>
            <a:prstGeom prst="rect">
              <a:avLst/>
            </a:prstGeom>
          </p:spPr>
        </p:pic>
        <p:pic>
          <p:nvPicPr>
            <p:cNvPr id="7" name="Graphic 6" descr="Male with solid fill">
              <a:extLst>
                <a:ext uri="{FF2B5EF4-FFF2-40B4-BE49-F238E27FC236}">
                  <a16:creationId xmlns:a16="http://schemas.microsoft.com/office/drawing/2014/main" id="{2999BC3A-56ED-43B5-0A3C-FCC41F0FE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3119396"/>
              <a:ext cx="434980" cy="434980"/>
            </a:xfrm>
            <a:prstGeom prst="rect">
              <a:avLst/>
            </a:prstGeom>
          </p:spPr>
        </p:pic>
        <p:pic>
          <p:nvPicPr>
            <p:cNvPr id="8" name="Graphic 7" descr="Male with solid fill">
              <a:extLst>
                <a:ext uri="{FF2B5EF4-FFF2-40B4-BE49-F238E27FC236}">
                  <a16:creationId xmlns:a16="http://schemas.microsoft.com/office/drawing/2014/main" id="{7B128EC4-87C1-5077-AB79-2D17109DB9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4265357"/>
              <a:ext cx="434980" cy="434980"/>
            </a:xfrm>
            <a:prstGeom prst="rect">
              <a:avLst/>
            </a:prstGeom>
          </p:spPr>
        </p:pic>
      </p:grpSp>
      <p:sp>
        <p:nvSpPr>
          <p:cNvPr id="33" name="TextBox 32">
            <a:extLst>
              <a:ext uri="{FF2B5EF4-FFF2-40B4-BE49-F238E27FC236}">
                <a16:creationId xmlns:a16="http://schemas.microsoft.com/office/drawing/2014/main" id="{1B39A7A2-E23C-F77C-A4A4-B3D6F08B7A13}"/>
              </a:ext>
            </a:extLst>
          </p:cNvPr>
          <p:cNvSpPr txBox="1"/>
          <p:nvPr/>
        </p:nvSpPr>
        <p:spPr>
          <a:xfrm>
            <a:off x="280376" y="206125"/>
            <a:ext cx="11544300"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sperm competition and precedence patterns</a:t>
            </a:r>
          </a:p>
        </p:txBody>
      </p:sp>
      <p:pic>
        <p:nvPicPr>
          <p:cNvPr id="24" name="Picture 23" descr="A picture containing light&#10;&#10;Description automatically generated">
            <a:extLst>
              <a:ext uri="{FF2B5EF4-FFF2-40B4-BE49-F238E27FC236}">
                <a16:creationId xmlns:a16="http://schemas.microsoft.com/office/drawing/2014/main" id="{FA17F4D9-7AB8-62E2-C978-2B9D6DECF1EE}"/>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val="0"/>
              </a:ext>
            </a:extLst>
          </a:blip>
          <a:stretch>
            <a:fillRect/>
          </a:stretch>
        </p:blipFill>
        <p:spPr>
          <a:xfrm>
            <a:off x="4822311" y="1317323"/>
            <a:ext cx="7196807" cy="4505133"/>
          </a:xfrm>
          <a:prstGeom prst="rect">
            <a:avLst/>
          </a:prstGeom>
        </p:spPr>
      </p:pic>
    </p:spTree>
    <p:extLst>
      <p:ext uri="{BB962C8B-B14F-4D97-AF65-F5344CB8AC3E}">
        <p14:creationId xmlns:p14="http://schemas.microsoft.com/office/powerpoint/2010/main" val="4153958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 description available.">
            <a:extLst>
              <a:ext uri="{FF2B5EF4-FFF2-40B4-BE49-F238E27FC236}">
                <a16:creationId xmlns:a16="http://schemas.microsoft.com/office/drawing/2014/main" id="{4204717B-CE8E-F583-93BC-B67412CA2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271" y="2276236"/>
            <a:ext cx="5770147" cy="4470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A1B79F-E5C4-E9D7-7F52-E869B639E5C5}"/>
              </a:ext>
            </a:extLst>
          </p:cNvPr>
          <p:cNvSpPr txBox="1"/>
          <p:nvPr/>
        </p:nvSpPr>
        <p:spPr>
          <a:xfrm>
            <a:off x="220691" y="1665015"/>
            <a:ext cx="11703513"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Network analysis is a useful tool for studying these effects </a:t>
            </a:r>
            <a:endParaRPr lang="en-CA" sz="3200" dirty="0">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FEF844C4-282D-86AB-62B6-62A2233F7540}"/>
              </a:ext>
            </a:extLst>
          </p:cNvPr>
          <p:cNvSpPr txBox="1"/>
          <p:nvPr/>
        </p:nvSpPr>
        <p:spPr>
          <a:xfrm>
            <a:off x="149901" y="111377"/>
            <a:ext cx="11703513"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To conclude…</a:t>
            </a:r>
            <a:endParaRPr lang="en-CA" sz="3200" b="1"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C3B8002-A3B8-6011-096C-C8D59EA61A71}"/>
              </a:ext>
            </a:extLst>
          </p:cNvPr>
          <p:cNvSpPr txBox="1"/>
          <p:nvPr/>
        </p:nvSpPr>
        <p:spPr>
          <a:xfrm>
            <a:off x="220691" y="566501"/>
            <a:ext cx="9642175"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Bed bugs are a useful model for studying sexual conflict</a:t>
            </a:r>
            <a:endParaRPr lang="en-CA" sz="3200" dirty="0">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96FC7ACB-B604-4D51-2CFC-F3B9EBA26766}"/>
              </a:ext>
            </a:extLst>
          </p:cNvPr>
          <p:cNvSpPr txBox="1"/>
          <p:nvPr/>
        </p:nvSpPr>
        <p:spPr>
          <a:xfrm>
            <a:off x="220691" y="1108385"/>
            <a:ext cx="11971309" cy="523220"/>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Sexual conflict can have complex effects on social and sexual behaviour</a:t>
            </a:r>
            <a:endParaRPr lang="en-CA" sz="3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9198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ADF5-09FE-4E51-8342-31BD2825840C}"/>
              </a:ext>
            </a:extLst>
          </p:cNvPr>
          <p:cNvSpPr/>
          <p:nvPr/>
        </p:nvSpPr>
        <p:spPr>
          <a:xfrm>
            <a:off x="309379" y="192630"/>
            <a:ext cx="11762345" cy="769441"/>
          </a:xfrm>
          <a:prstGeom prst="rect">
            <a:avLst/>
          </a:prstGeom>
          <a:noFill/>
        </p:spPr>
        <p:txBody>
          <a:bodyPr wrap="square" lIns="91440" tIns="45720" rIns="91440" bIns="45720">
            <a:spAutoFit/>
          </a:bodyPr>
          <a:lstStyle/>
          <a:p>
            <a:r>
              <a:rPr lang="en-US" sz="4400" dirty="0">
                <a:ln w="0"/>
                <a:latin typeface="Helvetica" panose="020B0604020202020204" pitchFamily="34" charset="0"/>
                <a:cs typeface="Helvetica" panose="020B0604020202020204" pitchFamily="34" charset="0"/>
              </a:rPr>
              <a:t>Acknowledgements</a:t>
            </a:r>
            <a:endParaRPr lang="en-US" sz="4400" cap="none" spc="0" dirty="0">
              <a:ln w="0"/>
              <a:solidFill>
                <a:schemeClr val="tx1"/>
              </a:solidFill>
              <a:latin typeface="Helvetica" panose="020B0604020202020204" pitchFamily="34" charset="0"/>
              <a:cs typeface="Helvetica" panose="020B0604020202020204" pitchFamily="34" charset="0"/>
            </a:endParaRPr>
          </a:p>
        </p:txBody>
      </p:sp>
      <p:pic>
        <p:nvPicPr>
          <p:cNvPr id="2052" name="Picture 4" descr="Image result for NSERC logo">
            <a:extLst>
              <a:ext uri="{FF2B5EF4-FFF2-40B4-BE49-F238E27FC236}">
                <a16:creationId xmlns:a16="http://schemas.microsoft.com/office/drawing/2014/main" id="{0B109F40-FEEA-41A4-83FC-E96CEA13D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5" r="4463"/>
          <a:stretch/>
        </p:blipFill>
        <p:spPr bwMode="auto">
          <a:xfrm>
            <a:off x="6169396" y="192630"/>
            <a:ext cx="2621597" cy="12188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cmaster university logo">
            <a:extLst>
              <a:ext uri="{FF2B5EF4-FFF2-40B4-BE49-F238E27FC236}">
                <a16:creationId xmlns:a16="http://schemas.microsoft.com/office/drawing/2014/main" id="{63A8BE10-5445-421F-B53E-1E55D10B5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3863" y="245795"/>
            <a:ext cx="2482626" cy="1432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C38E3-2D3A-43F4-B096-2B4F5FCD33EA}"/>
              </a:ext>
            </a:extLst>
          </p:cNvPr>
          <p:cNvSpPr txBox="1"/>
          <p:nvPr/>
        </p:nvSpPr>
        <p:spPr>
          <a:xfrm>
            <a:off x="500952" y="979390"/>
            <a:ext cx="4733963" cy="5659178"/>
          </a:xfrm>
          <a:prstGeom prst="rect">
            <a:avLst/>
          </a:prstGeom>
          <a:noFill/>
        </p:spPr>
        <p:txBody>
          <a:bodyPr wrap="square">
            <a:spAutoFit/>
          </a:bodyPr>
          <a:lstStyle/>
          <a:p>
            <a:pPr>
              <a:lnSpc>
                <a:spcPct val="114000"/>
              </a:lnSpc>
            </a:pPr>
            <a:r>
              <a:rPr lang="en-CA" sz="3200" dirty="0">
                <a:latin typeface="Helvetica" panose="020B0604020202020204" pitchFamily="34" charset="0"/>
                <a:cs typeface="Helvetica" panose="020B0604020202020204" pitchFamily="34" charset="0"/>
              </a:rPr>
              <a:t>Reuven Dukas</a:t>
            </a:r>
          </a:p>
          <a:p>
            <a:pPr>
              <a:lnSpc>
                <a:spcPct val="114000"/>
              </a:lnSpc>
            </a:pPr>
            <a:r>
              <a:rPr lang="en-CA" sz="3200" dirty="0">
                <a:latin typeface="Helvetica" panose="020B0604020202020204" pitchFamily="34" charset="0"/>
                <a:cs typeface="Helvetica" panose="020B0604020202020204" pitchFamily="34" charset="0"/>
              </a:rPr>
              <a:t>Maggie Dobbin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Jack Rosembaum</a:t>
            </a:r>
          </a:p>
          <a:p>
            <a:pPr>
              <a:lnSpc>
                <a:spcPct val="114000"/>
              </a:lnSpc>
            </a:pPr>
            <a:r>
              <a:rPr lang="en-CA" sz="3200" dirty="0">
                <a:latin typeface="Helvetica" panose="020B0604020202020204" pitchFamily="34" charset="0"/>
                <a:cs typeface="Helvetica" panose="020B0604020202020204" pitchFamily="34" charset="0"/>
              </a:rPr>
              <a:t>Matthew John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Yatharth Patel</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Rishitha Garapati</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Dave Thompson</a:t>
            </a:r>
          </a:p>
          <a:p>
            <a:pPr>
              <a:lnSpc>
                <a:spcPct val="114000"/>
              </a:lnSpc>
            </a:pPr>
            <a:r>
              <a:rPr lang="en-CA" sz="3200" dirty="0">
                <a:latin typeface="Helvetica" panose="020B0604020202020204" pitchFamily="34" charset="0"/>
                <a:cs typeface="Helvetica" panose="020B0604020202020204" pitchFamily="34" charset="0"/>
              </a:rPr>
              <a:t>Ben Bolker</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Jonathan Dushoff</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Dukas Lab</a:t>
            </a:r>
          </a:p>
        </p:txBody>
      </p:sp>
      <p:pic>
        <p:nvPicPr>
          <p:cNvPr id="8" name="Picture 7" descr="A picture containing wall, indoor, person, ceiling&#10;&#10;Description automatically generated">
            <a:extLst>
              <a:ext uri="{FF2B5EF4-FFF2-40B4-BE49-F238E27FC236}">
                <a16:creationId xmlns:a16="http://schemas.microsoft.com/office/drawing/2014/main" id="{FFE273EF-4D77-4BD4-9DD1-BB79518A4BC6}"/>
              </a:ext>
            </a:extLst>
          </p:cNvPr>
          <p:cNvPicPr>
            <a:picLocks noChangeAspect="1"/>
          </p:cNvPicPr>
          <p:nvPr/>
        </p:nvPicPr>
        <p:blipFill rotWithShape="1">
          <a:blip r:embed="rId5">
            <a:extLst>
              <a:ext uri="{28A0092B-C50C-407E-A947-70E740481C1C}">
                <a14:useLocalDpi xmlns:a14="http://schemas.microsoft.com/office/drawing/2010/main" val="0"/>
              </a:ext>
            </a:extLst>
          </a:blip>
          <a:srcRect l="7541" t="3685" r="16847"/>
          <a:stretch/>
        </p:blipFill>
        <p:spPr>
          <a:xfrm>
            <a:off x="6745937" y="1678347"/>
            <a:ext cx="2259633" cy="2318527"/>
          </a:xfrm>
          <a:prstGeom prst="rect">
            <a:avLst/>
          </a:prstGeom>
        </p:spPr>
      </p:pic>
      <p:pic>
        <p:nvPicPr>
          <p:cNvPr id="5" name="Picture 4">
            <a:extLst>
              <a:ext uri="{FF2B5EF4-FFF2-40B4-BE49-F238E27FC236}">
                <a16:creationId xmlns:a16="http://schemas.microsoft.com/office/drawing/2014/main" id="{427E1B54-118D-41CE-9B91-A2A10321628E}"/>
              </a:ext>
            </a:extLst>
          </p:cNvPr>
          <p:cNvPicPr>
            <a:picLocks noChangeAspect="1"/>
          </p:cNvPicPr>
          <p:nvPr/>
        </p:nvPicPr>
        <p:blipFill rotWithShape="1">
          <a:blip r:embed="rId6"/>
          <a:srcRect l="6233" r="1447" b="9975"/>
          <a:stretch/>
        </p:blipFill>
        <p:spPr>
          <a:xfrm>
            <a:off x="4305134" y="4099846"/>
            <a:ext cx="2334591" cy="2343155"/>
          </a:xfrm>
          <a:prstGeom prst="rect">
            <a:avLst/>
          </a:prstGeom>
        </p:spPr>
      </p:pic>
      <p:pic>
        <p:nvPicPr>
          <p:cNvPr id="11" name="Picture 10">
            <a:extLst>
              <a:ext uri="{FF2B5EF4-FFF2-40B4-BE49-F238E27FC236}">
                <a16:creationId xmlns:a16="http://schemas.microsoft.com/office/drawing/2014/main" id="{6448240C-4332-470F-8E3D-C9BBC10AABDF}"/>
              </a:ext>
            </a:extLst>
          </p:cNvPr>
          <p:cNvPicPr>
            <a:picLocks noChangeAspect="1"/>
          </p:cNvPicPr>
          <p:nvPr/>
        </p:nvPicPr>
        <p:blipFill rotWithShape="1">
          <a:blip r:embed="rId7"/>
          <a:srcRect r="1209" b="22358"/>
          <a:stretch/>
        </p:blipFill>
        <p:spPr>
          <a:xfrm>
            <a:off x="9130883" y="1682309"/>
            <a:ext cx="2326501" cy="2334025"/>
          </a:xfrm>
          <a:prstGeom prst="rect">
            <a:avLst/>
          </a:prstGeom>
        </p:spPr>
      </p:pic>
      <p:pic>
        <p:nvPicPr>
          <p:cNvPr id="6" name="Picture 5">
            <a:extLst>
              <a:ext uri="{FF2B5EF4-FFF2-40B4-BE49-F238E27FC236}">
                <a16:creationId xmlns:a16="http://schemas.microsoft.com/office/drawing/2014/main" id="{FD57D3E3-C189-4C22-8562-6F0512537C93}"/>
              </a:ext>
            </a:extLst>
          </p:cNvPr>
          <p:cNvPicPr>
            <a:picLocks noChangeAspect="1"/>
          </p:cNvPicPr>
          <p:nvPr/>
        </p:nvPicPr>
        <p:blipFill rotWithShape="1">
          <a:blip r:embed="rId8"/>
          <a:srcRect r="6310"/>
          <a:stretch/>
        </p:blipFill>
        <p:spPr>
          <a:xfrm>
            <a:off x="6745937" y="4099846"/>
            <a:ext cx="2259633" cy="2318527"/>
          </a:xfrm>
          <a:prstGeom prst="rect">
            <a:avLst/>
          </a:prstGeom>
        </p:spPr>
      </p:pic>
      <p:pic>
        <p:nvPicPr>
          <p:cNvPr id="3" name="Picture 2">
            <a:extLst>
              <a:ext uri="{FF2B5EF4-FFF2-40B4-BE49-F238E27FC236}">
                <a16:creationId xmlns:a16="http://schemas.microsoft.com/office/drawing/2014/main" id="{F16C0849-E62E-55B4-1A15-B1A8FF0D3D87}"/>
              </a:ext>
            </a:extLst>
          </p:cNvPr>
          <p:cNvPicPr>
            <a:picLocks noChangeAspect="1"/>
          </p:cNvPicPr>
          <p:nvPr/>
        </p:nvPicPr>
        <p:blipFill rotWithShape="1">
          <a:blip r:embed="rId9"/>
          <a:srcRect l="4049" b="13002"/>
          <a:stretch/>
        </p:blipFill>
        <p:spPr>
          <a:xfrm>
            <a:off x="4308411" y="1685491"/>
            <a:ext cx="2326501" cy="2318527"/>
          </a:xfrm>
          <a:prstGeom prst="rect">
            <a:avLst/>
          </a:prstGeom>
        </p:spPr>
      </p:pic>
      <p:pic>
        <p:nvPicPr>
          <p:cNvPr id="12" name="Picture 11">
            <a:extLst>
              <a:ext uri="{FF2B5EF4-FFF2-40B4-BE49-F238E27FC236}">
                <a16:creationId xmlns:a16="http://schemas.microsoft.com/office/drawing/2014/main" id="{7BE14396-4248-7489-5EA6-EBC86551ED7E}"/>
              </a:ext>
            </a:extLst>
          </p:cNvPr>
          <p:cNvPicPr>
            <a:picLocks noChangeAspect="1"/>
          </p:cNvPicPr>
          <p:nvPr/>
        </p:nvPicPr>
        <p:blipFill rotWithShape="1">
          <a:blip r:embed="rId10"/>
          <a:srcRect l="7168" r="2577"/>
          <a:stretch/>
        </p:blipFill>
        <p:spPr>
          <a:xfrm>
            <a:off x="9130883" y="4095670"/>
            <a:ext cx="2334592" cy="2322703"/>
          </a:xfrm>
          <a:prstGeom prst="rect">
            <a:avLst/>
          </a:prstGeom>
        </p:spPr>
      </p:pic>
    </p:spTree>
    <p:extLst>
      <p:ext uri="{BB962C8B-B14F-4D97-AF65-F5344CB8AC3E}">
        <p14:creationId xmlns:p14="http://schemas.microsoft.com/office/powerpoint/2010/main" val="1281523376"/>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352854-2E21-477E-8330-E21AC93ABBE4}"/>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3" name="Picture 2" descr="Sexual conflict in mosquitoes may have worsened spread of malaria | Science  News">
            <a:extLst>
              <a:ext uri="{FF2B5EF4-FFF2-40B4-BE49-F238E27FC236}">
                <a16:creationId xmlns:a16="http://schemas.microsoft.com/office/drawing/2014/main" id="{4232CD8B-CF69-4092-8240-04112B7B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830" y="1629027"/>
            <a:ext cx="8191500" cy="43815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0DB9CE-4B1A-4FE8-95FE-F7F19B934A36}"/>
              </a:ext>
            </a:extLst>
          </p:cNvPr>
          <p:cNvSpPr/>
          <p:nvPr/>
        </p:nvSpPr>
        <p:spPr>
          <a:xfrm>
            <a:off x="10312329" y="6358690"/>
            <a:ext cx="1838175"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Parker (1979)</a:t>
            </a:r>
          </a:p>
        </p:txBody>
      </p:sp>
    </p:spTree>
    <p:extLst>
      <p:ext uri="{BB962C8B-B14F-4D97-AF65-F5344CB8AC3E}">
        <p14:creationId xmlns:p14="http://schemas.microsoft.com/office/powerpoint/2010/main" val="1711188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929B0D-02E1-487B-AE2A-56CDB7DA5918}"/>
              </a:ext>
            </a:extLst>
          </p:cNvPr>
          <p:cNvSpPr txBox="1"/>
          <p:nvPr/>
        </p:nvSpPr>
        <p:spPr>
          <a:xfrm>
            <a:off x="225795" y="178415"/>
            <a:ext cx="11740409"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More mounts directed at distantly inseminated females led to insemination (p &lt; 0.01)</a:t>
            </a:r>
          </a:p>
        </p:txBody>
      </p:sp>
      <p:grpSp>
        <p:nvGrpSpPr>
          <p:cNvPr id="15" name="Group 14">
            <a:extLst>
              <a:ext uri="{FF2B5EF4-FFF2-40B4-BE49-F238E27FC236}">
                <a16:creationId xmlns:a16="http://schemas.microsoft.com/office/drawing/2014/main" id="{D7F7B371-C394-4540-920E-C5DF88A0A22A}"/>
              </a:ext>
            </a:extLst>
          </p:cNvPr>
          <p:cNvGrpSpPr/>
          <p:nvPr/>
        </p:nvGrpSpPr>
        <p:grpSpPr>
          <a:xfrm>
            <a:off x="3483864" y="640080"/>
            <a:ext cx="5301996" cy="6111240"/>
            <a:chOff x="2176271" y="903016"/>
            <a:chExt cx="4834959" cy="5710525"/>
          </a:xfrm>
        </p:grpSpPr>
        <p:grpSp>
          <p:nvGrpSpPr>
            <p:cNvPr id="7" name="Group 6">
              <a:extLst>
                <a:ext uri="{FF2B5EF4-FFF2-40B4-BE49-F238E27FC236}">
                  <a16:creationId xmlns:a16="http://schemas.microsoft.com/office/drawing/2014/main" id="{16512B71-B651-4265-81A6-BD2E0FCFAABB}"/>
                </a:ext>
              </a:extLst>
            </p:cNvPr>
            <p:cNvGrpSpPr/>
            <p:nvPr/>
          </p:nvGrpSpPr>
          <p:grpSpPr>
            <a:xfrm>
              <a:off x="2176271" y="1344168"/>
              <a:ext cx="4834959" cy="5269373"/>
              <a:chOff x="291806" y="1152522"/>
              <a:chExt cx="5190014" cy="5664071"/>
            </a:xfrm>
          </p:grpSpPr>
          <p:pic>
            <p:nvPicPr>
              <p:cNvPr id="3" name="Picture 2">
                <a:extLst>
                  <a:ext uri="{FF2B5EF4-FFF2-40B4-BE49-F238E27FC236}">
                    <a16:creationId xmlns:a16="http://schemas.microsoft.com/office/drawing/2014/main" id="{AE895204-EF2E-447A-95A0-3F03B932F7E6}"/>
                  </a:ext>
                </a:extLst>
              </p:cNvPr>
              <p:cNvPicPr>
                <a:picLocks noChangeAspect="1"/>
              </p:cNvPicPr>
              <p:nvPr/>
            </p:nvPicPr>
            <p:blipFill rotWithShape="1">
              <a:blip r:embed="rId3"/>
              <a:srcRect t="695"/>
              <a:stretch/>
            </p:blipFill>
            <p:spPr>
              <a:xfrm>
                <a:off x="291806" y="1152522"/>
                <a:ext cx="3950071" cy="4956185"/>
              </a:xfrm>
              <a:prstGeom prst="rect">
                <a:avLst/>
              </a:prstGeom>
            </p:spPr>
          </p:pic>
          <p:sp>
            <p:nvSpPr>
              <p:cNvPr id="4" name="TextBox 3">
                <a:extLst>
                  <a:ext uri="{FF2B5EF4-FFF2-40B4-BE49-F238E27FC236}">
                    <a16:creationId xmlns:a16="http://schemas.microsoft.com/office/drawing/2014/main" id="{B0A7C37C-0D21-4BAE-8412-D5FE5F52B2DC}"/>
                  </a:ext>
                </a:extLst>
              </p:cNvPr>
              <p:cNvSpPr txBox="1"/>
              <p:nvPr/>
            </p:nvSpPr>
            <p:spPr>
              <a:xfrm>
                <a:off x="912415"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5" name="TextBox 4">
                <a:extLst>
                  <a:ext uri="{FF2B5EF4-FFF2-40B4-BE49-F238E27FC236}">
                    <a16:creationId xmlns:a16="http://schemas.microsoft.com/office/drawing/2014/main" id="{5EC92BB4-EC78-44F6-9FAB-0758511CB841}"/>
                  </a:ext>
                </a:extLst>
              </p:cNvPr>
              <p:cNvSpPr txBox="1"/>
              <p:nvPr/>
            </p:nvSpPr>
            <p:spPr>
              <a:xfrm>
                <a:off x="2585174"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pic>
            <p:nvPicPr>
              <p:cNvPr id="6" name="Picture 5">
                <a:extLst>
                  <a:ext uri="{FF2B5EF4-FFF2-40B4-BE49-F238E27FC236}">
                    <a16:creationId xmlns:a16="http://schemas.microsoft.com/office/drawing/2014/main" id="{79BDEEE4-BFDE-4480-8150-67D94EE5E778}"/>
                  </a:ext>
                </a:extLst>
              </p:cNvPr>
              <p:cNvPicPr>
                <a:picLocks noChangeAspect="1"/>
              </p:cNvPicPr>
              <p:nvPr/>
            </p:nvPicPr>
            <p:blipFill>
              <a:blip r:embed="rId4"/>
              <a:stretch>
                <a:fillRect/>
              </a:stretch>
            </p:blipFill>
            <p:spPr>
              <a:xfrm>
                <a:off x="4329287" y="2631294"/>
                <a:ext cx="1152533" cy="1800238"/>
              </a:xfrm>
              <a:prstGeom prst="rect">
                <a:avLst/>
              </a:prstGeom>
            </p:spPr>
          </p:pic>
        </p:grpSp>
        <p:pic>
          <p:nvPicPr>
            <p:cNvPr id="8" name="Picture 7">
              <a:extLst>
                <a:ext uri="{FF2B5EF4-FFF2-40B4-BE49-F238E27FC236}">
                  <a16:creationId xmlns:a16="http://schemas.microsoft.com/office/drawing/2014/main" id="{CB6FE1CC-3A5D-4187-9228-CA8009BFC48A}"/>
                </a:ext>
              </a:extLst>
            </p:cNvPr>
            <p:cNvPicPr>
              <a:picLocks noChangeAspect="1"/>
            </p:cNvPicPr>
            <p:nvPr/>
          </p:nvPicPr>
          <p:blipFill>
            <a:blip r:embed="rId5"/>
            <a:stretch>
              <a:fillRect/>
            </a:stretch>
          </p:blipFill>
          <p:spPr>
            <a:xfrm>
              <a:off x="3559346" y="903016"/>
              <a:ext cx="1780749" cy="511395"/>
            </a:xfrm>
            <a:prstGeom prst="rect">
              <a:avLst/>
            </a:prstGeom>
          </p:spPr>
        </p:pic>
      </p:grpSp>
    </p:spTree>
    <p:extLst>
      <p:ext uri="{BB962C8B-B14F-4D97-AF65-F5344CB8AC3E}">
        <p14:creationId xmlns:p14="http://schemas.microsoft.com/office/powerpoint/2010/main" val="2468707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523B8-E07C-436A-8E4A-FA1437330372}"/>
              </a:ext>
            </a:extLst>
          </p:cNvPr>
          <p:cNvSpPr txBox="1"/>
          <p:nvPr/>
        </p:nvSpPr>
        <p:spPr>
          <a:xfrm>
            <a:off x="369409" y="236034"/>
            <a:ext cx="11453181"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live observed all sexual interactions for one hour where observers were blind to female treatment</a:t>
            </a:r>
            <a:endParaRPr lang="en-CA" sz="3200" dirty="0">
              <a:latin typeface="Helvetica" panose="020B0604020202020204" pitchFamily="34" charset="0"/>
              <a:cs typeface="Helvetica" panose="020B0604020202020204" pitchFamily="34" charset="0"/>
            </a:endParaRPr>
          </a:p>
        </p:txBody>
      </p:sp>
      <p:pic>
        <p:nvPicPr>
          <p:cNvPr id="3" name="Picture 2" descr="A picture containing text, dark&#10;&#10;Description automatically generated">
            <a:extLst>
              <a:ext uri="{FF2B5EF4-FFF2-40B4-BE49-F238E27FC236}">
                <a16:creationId xmlns:a16="http://schemas.microsoft.com/office/drawing/2014/main" id="{4231715A-49B4-43DD-9695-C4E3AC0CA525}"/>
              </a:ext>
            </a:extLst>
          </p:cNvPr>
          <p:cNvPicPr>
            <a:picLocks noChangeAspect="1"/>
          </p:cNvPicPr>
          <p:nvPr/>
        </p:nvPicPr>
        <p:blipFill rotWithShape="1">
          <a:blip r:embed="rId3">
            <a:extLst>
              <a:ext uri="{28A0092B-C50C-407E-A947-70E740481C1C}">
                <a14:useLocalDpi xmlns:a14="http://schemas.microsoft.com/office/drawing/2010/main" val="0"/>
              </a:ext>
            </a:extLst>
          </a:blip>
          <a:srcRect l="27213" t="1" r="17128" b="27924"/>
          <a:stretch/>
        </p:blipFill>
        <p:spPr>
          <a:xfrm>
            <a:off x="571739" y="1454002"/>
            <a:ext cx="5380836" cy="4629355"/>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B2D1B45E-A8C6-4CFB-8195-6672E8AD6D4E}"/>
              </a:ext>
            </a:extLst>
          </p:cNvPr>
          <p:cNvPicPr>
            <a:picLocks noChangeAspect="1"/>
          </p:cNvPicPr>
          <p:nvPr/>
        </p:nvPicPr>
        <p:blipFill rotWithShape="1">
          <a:blip r:embed="rId4">
            <a:extLst>
              <a:ext uri="{28A0092B-C50C-407E-A947-70E740481C1C}">
                <a14:useLocalDpi xmlns:a14="http://schemas.microsoft.com/office/drawing/2010/main" val="0"/>
              </a:ext>
            </a:extLst>
          </a:blip>
          <a:srcRect l="10905" r="10362"/>
          <a:stretch/>
        </p:blipFill>
        <p:spPr>
          <a:xfrm>
            <a:off x="6107952" y="1454002"/>
            <a:ext cx="5485980" cy="4629354"/>
          </a:xfrm>
          <a:prstGeom prst="rect">
            <a:avLst/>
          </a:prstGeom>
        </p:spPr>
      </p:pic>
    </p:spTree>
    <p:extLst>
      <p:ext uri="{BB962C8B-B14F-4D97-AF65-F5344CB8AC3E}">
        <p14:creationId xmlns:p14="http://schemas.microsoft.com/office/powerpoint/2010/main" val="1035637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88328F-2512-46F2-90C6-26FCAD6613FE}"/>
              </a:ext>
            </a:extLst>
          </p:cNvPr>
          <p:cNvSpPr txBox="1"/>
          <p:nvPr/>
        </p:nvSpPr>
        <p:spPr>
          <a:xfrm>
            <a:off x="348470" y="921970"/>
            <a:ext cx="11658706"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2-shelter: </a:t>
            </a:r>
            <a:r>
              <a:rPr lang="en-US" sz="2800" dirty="0">
                <a:latin typeface="Helvetica" panose="020B0604020202020204" pitchFamily="34" charset="0"/>
                <a:cs typeface="Helvetica" panose="020B0604020202020204" pitchFamily="34" charset="0"/>
              </a:rPr>
              <a:t>Limited opportunities for female social avoidance strategies</a:t>
            </a:r>
            <a:endParaRPr lang="en-CA" sz="2800"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0B1E746-120C-4629-8E7D-8DB9F4B2F0E7}"/>
              </a:ext>
            </a:extLst>
          </p:cNvPr>
          <p:cNvSpPr txBox="1"/>
          <p:nvPr/>
        </p:nvSpPr>
        <p:spPr>
          <a:xfrm>
            <a:off x="3396088" y="5866362"/>
            <a:ext cx="5655916" cy="523220"/>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Three replicates of each treatment</a:t>
            </a:r>
            <a:endParaRPr lang="en-CA" sz="2800" dirty="0">
              <a:latin typeface="Helvetica" panose="020B0604020202020204"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3C792918-5399-4CFD-9C5F-8535E1216C13}"/>
              </a:ext>
            </a:extLst>
          </p:cNvPr>
          <p:cNvSpPr/>
          <p:nvPr/>
        </p:nvSpPr>
        <p:spPr>
          <a:xfrm>
            <a:off x="299950" y="277587"/>
            <a:ext cx="11762345" cy="646331"/>
          </a:xfrm>
          <a:prstGeom prst="rect">
            <a:avLst/>
          </a:prstGeom>
          <a:noFill/>
        </p:spPr>
        <p:txBody>
          <a:bodyPr wrap="square" lIns="91440" tIns="45720" rIns="91440" bIns="45720">
            <a:spAutoFit/>
          </a:bodyPr>
          <a:lstStyle/>
          <a:p>
            <a:r>
              <a:rPr lang="en-US" sz="3600" cap="none" spc="0" dirty="0">
                <a:ln w="0"/>
                <a:latin typeface="Helvetica" panose="020B0604020202020204" pitchFamily="34" charset="0"/>
                <a:cs typeface="Helvetica" panose="020B0604020202020204" pitchFamily="34" charset="0"/>
              </a:rPr>
              <a:t>Treatments</a:t>
            </a:r>
          </a:p>
        </p:txBody>
      </p:sp>
      <p:grpSp>
        <p:nvGrpSpPr>
          <p:cNvPr id="7" name="Group 6">
            <a:extLst>
              <a:ext uri="{FF2B5EF4-FFF2-40B4-BE49-F238E27FC236}">
                <a16:creationId xmlns:a16="http://schemas.microsoft.com/office/drawing/2014/main" id="{039EDD7E-DB50-422F-ADE5-0A504E2EB0BC}"/>
              </a:ext>
            </a:extLst>
          </p:cNvPr>
          <p:cNvGrpSpPr/>
          <p:nvPr/>
        </p:nvGrpSpPr>
        <p:grpSpPr>
          <a:xfrm>
            <a:off x="2224148" y="2415236"/>
            <a:ext cx="3943350" cy="3212096"/>
            <a:chOff x="395348" y="1915522"/>
            <a:chExt cx="3943350" cy="3212096"/>
          </a:xfrm>
        </p:grpSpPr>
        <p:grpSp>
          <p:nvGrpSpPr>
            <p:cNvPr id="4" name="Group 3">
              <a:extLst>
                <a:ext uri="{FF2B5EF4-FFF2-40B4-BE49-F238E27FC236}">
                  <a16:creationId xmlns:a16="http://schemas.microsoft.com/office/drawing/2014/main" id="{A1068C07-FC49-4390-AE1D-3F12AD0EA5A3}"/>
                </a:ext>
              </a:extLst>
            </p:cNvPr>
            <p:cNvGrpSpPr/>
            <p:nvPr/>
          </p:nvGrpSpPr>
          <p:grpSpPr>
            <a:xfrm>
              <a:off x="395348" y="1915522"/>
              <a:ext cx="3943350" cy="2733675"/>
              <a:chOff x="395348" y="1915522"/>
              <a:chExt cx="3943350" cy="2733675"/>
            </a:xfrm>
          </p:grpSpPr>
          <p:pic>
            <p:nvPicPr>
              <p:cNvPr id="17" name="Picture 16">
                <a:extLst>
                  <a:ext uri="{FF2B5EF4-FFF2-40B4-BE49-F238E27FC236}">
                    <a16:creationId xmlns:a16="http://schemas.microsoft.com/office/drawing/2014/main" id="{F3628FD8-D133-43BE-B5FC-F6ADF046F5E5}"/>
                  </a:ext>
                </a:extLst>
              </p:cNvPr>
              <p:cNvPicPr>
                <a:picLocks noChangeAspect="1"/>
              </p:cNvPicPr>
              <p:nvPr/>
            </p:nvPicPr>
            <p:blipFill>
              <a:blip r:embed="rId3"/>
              <a:stretch>
                <a:fillRect/>
              </a:stretch>
            </p:blipFill>
            <p:spPr>
              <a:xfrm>
                <a:off x="395348" y="1915522"/>
                <a:ext cx="3943350" cy="2733675"/>
              </a:xfrm>
              <a:prstGeom prst="rect">
                <a:avLst/>
              </a:prstGeom>
            </p:spPr>
          </p:pic>
          <p:sp>
            <p:nvSpPr>
              <p:cNvPr id="18" name="TextBox 17">
                <a:extLst>
                  <a:ext uri="{FF2B5EF4-FFF2-40B4-BE49-F238E27FC236}">
                    <a16:creationId xmlns:a16="http://schemas.microsoft.com/office/drawing/2014/main" id="{00C4867E-E755-4C02-BD3A-EC261BCBE596}"/>
                  </a:ext>
                </a:extLst>
              </p:cNvPr>
              <p:cNvSpPr txBox="1"/>
              <p:nvPr/>
            </p:nvSpPr>
            <p:spPr>
              <a:xfrm>
                <a:off x="2186101" y="2915139"/>
                <a:ext cx="276038" cy="307777"/>
              </a:xfrm>
              <a:prstGeom prst="rect">
                <a:avLst/>
              </a:prstGeom>
              <a:noFill/>
            </p:spPr>
            <p:txBody>
              <a:bodyPr wrap="none" rtlCol="0">
                <a:spAutoFit/>
              </a:bodyPr>
              <a:lstStyle/>
              <a:p>
                <a:r>
                  <a:rPr lang="en-CA" sz="1400" b="1" dirty="0"/>
                  <a:t>1</a:t>
                </a:r>
              </a:p>
            </p:txBody>
          </p:sp>
          <p:sp>
            <p:nvSpPr>
              <p:cNvPr id="21" name="TextBox 20">
                <a:extLst>
                  <a:ext uri="{FF2B5EF4-FFF2-40B4-BE49-F238E27FC236}">
                    <a16:creationId xmlns:a16="http://schemas.microsoft.com/office/drawing/2014/main" id="{73358BC2-6ED0-4AFC-B23E-DDD730A36995}"/>
                  </a:ext>
                </a:extLst>
              </p:cNvPr>
              <p:cNvSpPr txBox="1"/>
              <p:nvPr/>
            </p:nvSpPr>
            <p:spPr>
              <a:xfrm>
                <a:off x="2195532" y="3358559"/>
                <a:ext cx="276038" cy="307777"/>
              </a:xfrm>
              <a:prstGeom prst="rect">
                <a:avLst/>
              </a:prstGeom>
              <a:noFill/>
            </p:spPr>
            <p:txBody>
              <a:bodyPr wrap="none" rtlCol="0">
                <a:spAutoFit/>
              </a:bodyPr>
              <a:lstStyle/>
              <a:p>
                <a:r>
                  <a:rPr lang="en-CA" sz="1400" b="1" dirty="0"/>
                  <a:t>2</a:t>
                </a:r>
              </a:p>
            </p:txBody>
          </p:sp>
          <p:sp>
            <p:nvSpPr>
              <p:cNvPr id="19" name="Oval 18">
                <a:extLst>
                  <a:ext uri="{FF2B5EF4-FFF2-40B4-BE49-F238E27FC236}">
                    <a16:creationId xmlns:a16="http://schemas.microsoft.com/office/drawing/2014/main" id="{8ABE3B1C-C923-49D6-9BB3-513A5459C4F1}"/>
                  </a:ext>
                </a:extLst>
              </p:cNvPr>
              <p:cNvSpPr/>
              <p:nvPr/>
            </p:nvSpPr>
            <p:spPr>
              <a:xfrm>
                <a:off x="709779" y="3049978"/>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9" name="TextBox 28">
              <a:extLst>
                <a:ext uri="{FF2B5EF4-FFF2-40B4-BE49-F238E27FC236}">
                  <a16:creationId xmlns:a16="http://schemas.microsoft.com/office/drawing/2014/main" id="{8335B4A3-D59D-49F8-8C9D-509FF6997F04}"/>
                </a:ext>
              </a:extLst>
            </p:cNvPr>
            <p:cNvSpPr txBox="1"/>
            <p:nvPr/>
          </p:nvSpPr>
          <p:spPr>
            <a:xfrm>
              <a:off x="1739434" y="4665953"/>
              <a:ext cx="1388052"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grpSp>
      <p:grpSp>
        <p:nvGrpSpPr>
          <p:cNvPr id="8" name="Group 7">
            <a:extLst>
              <a:ext uri="{FF2B5EF4-FFF2-40B4-BE49-F238E27FC236}">
                <a16:creationId xmlns:a16="http://schemas.microsoft.com/office/drawing/2014/main" id="{7EB45693-B0DD-4CE6-A674-147A176683D1}"/>
              </a:ext>
            </a:extLst>
          </p:cNvPr>
          <p:cNvGrpSpPr/>
          <p:nvPr/>
        </p:nvGrpSpPr>
        <p:grpSpPr>
          <a:xfrm>
            <a:off x="6157973" y="2420404"/>
            <a:ext cx="3962400" cy="3233193"/>
            <a:chOff x="4329173" y="1920690"/>
            <a:chExt cx="3962400" cy="3233193"/>
          </a:xfrm>
        </p:grpSpPr>
        <p:grpSp>
          <p:nvGrpSpPr>
            <p:cNvPr id="5" name="Group 4">
              <a:extLst>
                <a:ext uri="{FF2B5EF4-FFF2-40B4-BE49-F238E27FC236}">
                  <a16:creationId xmlns:a16="http://schemas.microsoft.com/office/drawing/2014/main" id="{65E1855E-A2E2-4575-8A49-52E41DE92A23}"/>
                </a:ext>
              </a:extLst>
            </p:cNvPr>
            <p:cNvGrpSpPr/>
            <p:nvPr/>
          </p:nvGrpSpPr>
          <p:grpSpPr>
            <a:xfrm>
              <a:off x="4329173" y="1920690"/>
              <a:ext cx="3962400" cy="2714625"/>
              <a:chOff x="4329173" y="1920690"/>
              <a:chExt cx="3962400" cy="2714625"/>
            </a:xfrm>
          </p:grpSpPr>
          <p:pic>
            <p:nvPicPr>
              <p:cNvPr id="12" name="Picture 11">
                <a:extLst>
                  <a:ext uri="{FF2B5EF4-FFF2-40B4-BE49-F238E27FC236}">
                    <a16:creationId xmlns:a16="http://schemas.microsoft.com/office/drawing/2014/main" id="{D0BDB86C-7B2C-4FB2-9751-C2623CE742A1}"/>
                  </a:ext>
                </a:extLst>
              </p:cNvPr>
              <p:cNvPicPr>
                <a:picLocks noChangeAspect="1"/>
              </p:cNvPicPr>
              <p:nvPr/>
            </p:nvPicPr>
            <p:blipFill>
              <a:blip r:embed="rId4"/>
              <a:stretch>
                <a:fillRect/>
              </a:stretch>
            </p:blipFill>
            <p:spPr>
              <a:xfrm>
                <a:off x="4329173" y="1920690"/>
                <a:ext cx="3962400" cy="2714625"/>
              </a:xfrm>
              <a:prstGeom prst="rect">
                <a:avLst/>
              </a:prstGeom>
            </p:spPr>
          </p:pic>
          <p:sp>
            <p:nvSpPr>
              <p:cNvPr id="13" name="Oval 12">
                <a:extLst>
                  <a:ext uri="{FF2B5EF4-FFF2-40B4-BE49-F238E27FC236}">
                    <a16:creationId xmlns:a16="http://schemas.microsoft.com/office/drawing/2014/main" id="{4D473F77-9B56-474E-AD47-B4FA15CF5603}"/>
                  </a:ext>
                </a:extLst>
              </p:cNvPr>
              <p:cNvSpPr/>
              <p:nvPr/>
            </p:nvSpPr>
            <p:spPr>
              <a:xfrm>
                <a:off x="4634280" y="3051175"/>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0" name="TextBox 29">
              <a:extLst>
                <a:ext uri="{FF2B5EF4-FFF2-40B4-BE49-F238E27FC236}">
                  <a16:creationId xmlns:a16="http://schemas.microsoft.com/office/drawing/2014/main" id="{9C9B2882-4D4C-4AE4-8E88-C55A7C08D009}"/>
                </a:ext>
              </a:extLst>
            </p:cNvPr>
            <p:cNvSpPr txBox="1"/>
            <p:nvPr/>
          </p:nvSpPr>
          <p:spPr>
            <a:xfrm>
              <a:off x="5324779" y="4692218"/>
              <a:ext cx="1984150" cy="461665"/>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sp>
        <p:nvSpPr>
          <p:cNvPr id="23" name="TextBox 22">
            <a:extLst>
              <a:ext uri="{FF2B5EF4-FFF2-40B4-BE49-F238E27FC236}">
                <a16:creationId xmlns:a16="http://schemas.microsoft.com/office/drawing/2014/main" id="{CD4D64E0-D51D-419D-A94A-9C8E4715E890}"/>
              </a:ext>
            </a:extLst>
          </p:cNvPr>
          <p:cNvSpPr txBox="1"/>
          <p:nvPr/>
        </p:nvSpPr>
        <p:spPr>
          <a:xfrm>
            <a:off x="299950" y="1385508"/>
            <a:ext cx="11449824"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12-shelter: </a:t>
            </a:r>
            <a:r>
              <a:rPr lang="en-US" sz="2800" dirty="0">
                <a:latin typeface="Helvetica" panose="020B0604020202020204" pitchFamily="34" charset="0"/>
                <a:cs typeface="Helvetica" panose="020B0604020202020204" pitchFamily="34" charset="0"/>
              </a:rPr>
              <a:t>Ample opportunity for female social avoidance strategies</a:t>
            </a:r>
            <a:endParaRPr lang="en-CA" sz="2800" dirty="0">
              <a:latin typeface="Helvetica" panose="020B0604020202020204" pitchFamily="34" charset="0"/>
              <a:cs typeface="Helvetica" panose="020B0604020202020204" pitchFamily="34" charset="0"/>
            </a:endParaRPr>
          </a:p>
        </p:txBody>
      </p:sp>
      <p:sp>
        <p:nvSpPr>
          <p:cNvPr id="20" name="Rectangle 19">
            <a:extLst>
              <a:ext uri="{FF2B5EF4-FFF2-40B4-BE49-F238E27FC236}">
                <a16:creationId xmlns:a16="http://schemas.microsoft.com/office/drawing/2014/main" id="{0BD93C37-ADDF-2E28-2179-B81B3EFEE12E}"/>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1870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7A42C-060D-49E0-A312-6C90700F2F56}"/>
              </a:ext>
            </a:extLst>
          </p:cNvPr>
          <p:cNvSpPr txBox="1"/>
          <p:nvPr/>
        </p:nvSpPr>
        <p:spPr>
          <a:xfrm>
            <a:off x="246033" y="1616219"/>
            <a:ext cx="5142194" cy="954107"/>
          </a:xfrm>
          <a:prstGeom prst="rect">
            <a:avLst/>
          </a:prstGeom>
          <a:noFill/>
        </p:spPr>
        <p:txBody>
          <a:bodyPr wrap="square">
            <a:spAutoFit/>
          </a:bodyPr>
          <a:lstStyle/>
          <a:p>
            <a:pPr algn="ctr"/>
            <a:r>
              <a:rPr lang="en-US" sz="2800" dirty="0">
                <a:latin typeface="Helvetica" panose="020B0604020202020204" pitchFamily="34" charset="0"/>
                <a:cs typeface="Helvetica" panose="020B0604020202020204" pitchFamily="34" charset="0"/>
              </a:rPr>
              <a:t>1. Having fewer and weaker social connections</a:t>
            </a:r>
            <a:endParaRPr lang="en-CA" sz="28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1F0C6E4-6B42-4C58-8AE6-6900649AFB63}"/>
              </a:ext>
            </a:extLst>
          </p:cNvPr>
          <p:cNvSpPr txBox="1"/>
          <p:nvPr/>
        </p:nvSpPr>
        <p:spPr>
          <a:xfrm>
            <a:off x="246033" y="3989568"/>
            <a:ext cx="4618073" cy="1384995"/>
          </a:xfrm>
          <a:prstGeom prst="rect">
            <a:avLst/>
          </a:prstGeom>
          <a:noFill/>
        </p:spPr>
        <p:txBody>
          <a:bodyPr wrap="square">
            <a:spAutoFit/>
          </a:bodyPr>
          <a:lstStyle/>
          <a:p>
            <a:pPr algn="ctr"/>
            <a:r>
              <a:rPr lang="en-US" sz="2800" dirty="0">
                <a:latin typeface="Helvetica" panose="020B0604020202020204" pitchFamily="34" charset="0"/>
                <a:cs typeface="Helvetica" panose="020B0604020202020204" pitchFamily="34" charset="0"/>
              </a:rPr>
              <a:t>2. Aggregating more with other females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(assortment by sex)</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311686AE-3844-4A7C-A57A-953809E6A13C}"/>
              </a:ext>
            </a:extLst>
          </p:cNvPr>
          <p:cNvSpPr txBox="1"/>
          <p:nvPr/>
        </p:nvSpPr>
        <p:spPr>
          <a:xfrm>
            <a:off x="213323" y="166342"/>
            <a:ext cx="11547723" cy="584775"/>
          </a:xfrm>
          <a:prstGeom prst="rect">
            <a:avLst/>
          </a:prstGeom>
          <a:noFill/>
        </p:spPr>
        <p:txBody>
          <a:bodyPr wrap="square">
            <a:spAutoFit/>
          </a:bodyPr>
          <a:lstStyle/>
          <a:p>
            <a:r>
              <a:rPr lang="en-US" sz="3200" dirty="0">
                <a:latin typeface="Helvetica" panose="020B0604020202020204" pitchFamily="34" charset="0"/>
                <a:cs typeface="Helvetica" panose="020B0604020202020204" pitchFamily="34" charset="0"/>
              </a:rPr>
              <a:t>Females would evade sexual harassment by…</a:t>
            </a:r>
            <a:endParaRPr lang="en-CA" sz="3200" dirty="0">
              <a:latin typeface="Helvetica" panose="020B0604020202020204" pitchFamily="34" charset="0"/>
              <a:cs typeface="Helvetica" panose="020B0604020202020204" pitchFamily="34" charset="0"/>
            </a:endParaRPr>
          </a:p>
        </p:txBody>
      </p:sp>
      <p:grpSp>
        <p:nvGrpSpPr>
          <p:cNvPr id="118" name="Group 117">
            <a:extLst>
              <a:ext uri="{FF2B5EF4-FFF2-40B4-BE49-F238E27FC236}">
                <a16:creationId xmlns:a16="http://schemas.microsoft.com/office/drawing/2014/main" id="{BCF194AA-CCCA-49F1-B00D-F469D8F59E28}"/>
              </a:ext>
            </a:extLst>
          </p:cNvPr>
          <p:cNvGrpSpPr/>
          <p:nvPr/>
        </p:nvGrpSpPr>
        <p:grpSpPr>
          <a:xfrm>
            <a:off x="5327927" y="3926441"/>
            <a:ext cx="3593784" cy="1586789"/>
            <a:chOff x="695325" y="3661733"/>
            <a:chExt cx="3659723" cy="1587341"/>
          </a:xfrm>
        </p:grpSpPr>
        <p:cxnSp>
          <p:nvCxnSpPr>
            <p:cNvPr id="64" name="Straight Connector 63">
              <a:extLst>
                <a:ext uri="{FF2B5EF4-FFF2-40B4-BE49-F238E27FC236}">
                  <a16:creationId xmlns:a16="http://schemas.microsoft.com/office/drawing/2014/main" id="{CF2653A6-6553-47A6-9773-14F38B9EF95C}"/>
                </a:ext>
              </a:extLst>
            </p:cNvPr>
            <p:cNvCxnSpPr>
              <a:cxnSpLocks/>
            </p:cNvCxnSpPr>
            <p:nvPr/>
          </p:nvCxnSpPr>
          <p:spPr>
            <a:xfrm flipH="1">
              <a:off x="2333173" y="4044674"/>
              <a:ext cx="670666" cy="40014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4" name="Oval 3">
              <a:extLst>
                <a:ext uri="{FF2B5EF4-FFF2-40B4-BE49-F238E27FC236}">
                  <a16:creationId xmlns:a16="http://schemas.microsoft.com/office/drawing/2014/main" id="{600AB155-B37D-4366-BF40-F4503340DFBF}"/>
                </a:ext>
              </a:extLst>
            </p:cNvPr>
            <p:cNvSpPr/>
            <p:nvPr/>
          </p:nvSpPr>
          <p:spPr>
            <a:xfrm>
              <a:off x="695325"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10FF8E77-B4CB-45B3-85EB-E9A80BC75093}"/>
                </a:ext>
              </a:extLst>
            </p:cNvPr>
            <p:cNvSpPr/>
            <p:nvPr/>
          </p:nvSpPr>
          <p:spPr>
            <a:xfrm rot="18898190">
              <a:off x="1414464"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600C4FCC-9327-4524-958F-FA5F61F78C9A}"/>
                </a:ext>
              </a:extLst>
            </p:cNvPr>
            <p:cNvSpPr/>
            <p:nvPr/>
          </p:nvSpPr>
          <p:spPr>
            <a:xfrm>
              <a:off x="1452564" y="484902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27ABB184-2837-4722-8F50-165712D9A5DD}"/>
                </a:ext>
              </a:extLst>
            </p:cNvPr>
            <p:cNvSpPr/>
            <p:nvPr/>
          </p:nvSpPr>
          <p:spPr>
            <a:xfrm>
              <a:off x="2077214" y="4200469"/>
              <a:ext cx="511918" cy="497964"/>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3581AA1-D72F-400D-9FCA-4C1690E34189}"/>
                </a:ext>
              </a:extLst>
            </p:cNvPr>
            <p:cNvSpPr/>
            <p:nvPr/>
          </p:nvSpPr>
          <p:spPr>
            <a:xfrm>
              <a:off x="695325" y="4847393"/>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1B299913-D7A2-4233-AEB5-97CA707BD117}"/>
                </a:ext>
              </a:extLst>
            </p:cNvPr>
            <p:cNvSpPr/>
            <p:nvPr/>
          </p:nvSpPr>
          <p:spPr>
            <a:xfrm rot="19305427">
              <a:off x="2962689" y="3661733"/>
              <a:ext cx="517491" cy="50865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078BAE0C-5D5B-42C1-8C8B-785D976659B9}"/>
                </a:ext>
              </a:extLst>
            </p:cNvPr>
            <p:cNvSpPr/>
            <p:nvPr/>
          </p:nvSpPr>
          <p:spPr>
            <a:xfrm>
              <a:off x="2978883" y="4846347"/>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E11DE94E-0E16-4D13-859C-35A6B4C0F2F4}"/>
                </a:ext>
              </a:extLst>
            </p:cNvPr>
            <p:cNvSpPr/>
            <p:nvPr/>
          </p:nvSpPr>
          <p:spPr>
            <a:xfrm>
              <a:off x="3945472" y="3744036"/>
              <a:ext cx="409576"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BC8C60F2-D25C-4857-A36C-2137B1869833}"/>
                </a:ext>
              </a:extLst>
            </p:cNvPr>
            <p:cNvSpPr/>
            <p:nvPr/>
          </p:nvSpPr>
          <p:spPr>
            <a:xfrm>
              <a:off x="3945471" y="4836341"/>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6" name="Straight Connector 5">
              <a:extLst>
                <a:ext uri="{FF2B5EF4-FFF2-40B4-BE49-F238E27FC236}">
                  <a16:creationId xmlns:a16="http://schemas.microsoft.com/office/drawing/2014/main" id="{89522F4F-874C-466E-877A-15DD908999F4}"/>
                </a:ext>
              </a:extLst>
            </p:cNvPr>
            <p:cNvCxnSpPr>
              <a:cxnSpLocks/>
              <a:stCxn id="4" idx="6"/>
              <a:endCxn id="9" idx="1"/>
            </p:cNvCxnSpPr>
            <p:nvPr/>
          </p:nvCxnSpPr>
          <p:spPr>
            <a:xfrm>
              <a:off x="1104900" y="3905809"/>
              <a:ext cx="311947" cy="2488"/>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9BFFEAB1-68C2-4845-8D02-DEE0A512318C}"/>
                </a:ext>
              </a:extLst>
            </p:cNvPr>
            <p:cNvCxnSpPr>
              <a:cxnSpLocks/>
              <a:stCxn id="12" idx="6"/>
              <a:endCxn id="10" idx="2"/>
            </p:cNvCxnSpPr>
            <p:nvPr/>
          </p:nvCxnSpPr>
          <p:spPr>
            <a:xfrm>
              <a:off x="1104900" y="5047418"/>
              <a:ext cx="347664" cy="163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45801D3F-5E90-4FF1-8D45-389D2C796AF4}"/>
                </a:ext>
              </a:extLst>
            </p:cNvPr>
            <p:cNvCxnSpPr>
              <a:cxnSpLocks/>
              <a:stCxn id="4" idx="4"/>
              <a:endCxn id="12" idx="0"/>
            </p:cNvCxnSpPr>
            <p:nvPr/>
          </p:nvCxnSpPr>
          <p:spPr>
            <a:xfrm>
              <a:off x="900113" y="4105834"/>
              <a:ext cx="0" cy="74155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5" name="Straight Connector 34">
              <a:extLst>
                <a:ext uri="{FF2B5EF4-FFF2-40B4-BE49-F238E27FC236}">
                  <a16:creationId xmlns:a16="http://schemas.microsoft.com/office/drawing/2014/main" id="{628A606E-DAE1-4B8A-B1B2-07F8121A9763}"/>
                </a:ext>
              </a:extLst>
            </p:cNvPr>
            <p:cNvCxnSpPr>
              <a:cxnSpLocks/>
              <a:stCxn id="11" idx="3"/>
              <a:endCxn id="10" idx="7"/>
            </p:cNvCxnSpPr>
            <p:nvPr/>
          </p:nvCxnSpPr>
          <p:spPr>
            <a:xfrm flipH="1">
              <a:off x="1802157" y="4625507"/>
              <a:ext cx="350026" cy="2821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809E0C11-082B-4677-A6B2-87428598848A}"/>
                </a:ext>
              </a:extLst>
            </p:cNvPr>
            <p:cNvCxnSpPr>
              <a:cxnSpLocks/>
              <a:stCxn id="9" idx="4"/>
              <a:endCxn id="11" idx="1"/>
            </p:cNvCxnSpPr>
            <p:nvPr/>
          </p:nvCxnSpPr>
          <p:spPr>
            <a:xfrm>
              <a:off x="1760766" y="4044674"/>
              <a:ext cx="391417" cy="22871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1" name="Straight Connector 70">
              <a:extLst>
                <a:ext uri="{FF2B5EF4-FFF2-40B4-BE49-F238E27FC236}">
                  <a16:creationId xmlns:a16="http://schemas.microsoft.com/office/drawing/2014/main" id="{AD567C20-BDB2-45BC-AD11-75F9941C4E9D}"/>
                </a:ext>
              </a:extLst>
            </p:cNvPr>
            <p:cNvCxnSpPr>
              <a:cxnSpLocks/>
              <a:stCxn id="15" idx="2"/>
              <a:endCxn id="13" idx="5"/>
            </p:cNvCxnSpPr>
            <p:nvPr/>
          </p:nvCxnSpPr>
          <p:spPr>
            <a:xfrm flipH="1">
              <a:off x="3478453" y="3944061"/>
              <a:ext cx="467020" cy="1994"/>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7" name="Straight Connector 76">
              <a:extLst>
                <a:ext uri="{FF2B5EF4-FFF2-40B4-BE49-F238E27FC236}">
                  <a16:creationId xmlns:a16="http://schemas.microsoft.com/office/drawing/2014/main" id="{175652BA-1FF2-444F-BF02-33D80FC97F3A}"/>
                </a:ext>
              </a:extLst>
            </p:cNvPr>
            <p:cNvCxnSpPr>
              <a:cxnSpLocks/>
              <a:stCxn id="15" idx="4"/>
              <a:endCxn id="16" idx="0"/>
            </p:cNvCxnSpPr>
            <p:nvPr/>
          </p:nvCxnSpPr>
          <p:spPr>
            <a:xfrm flipH="1">
              <a:off x="4150259" y="4144086"/>
              <a:ext cx="1" cy="69225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0" name="Straight Connector 79">
              <a:extLst>
                <a:ext uri="{FF2B5EF4-FFF2-40B4-BE49-F238E27FC236}">
                  <a16:creationId xmlns:a16="http://schemas.microsoft.com/office/drawing/2014/main" id="{2DA5001C-50AA-4A59-BC76-332CE0F0EF53}"/>
                </a:ext>
              </a:extLst>
            </p:cNvPr>
            <p:cNvCxnSpPr>
              <a:cxnSpLocks/>
              <a:stCxn id="16" idx="2"/>
              <a:endCxn id="14" idx="6"/>
            </p:cNvCxnSpPr>
            <p:nvPr/>
          </p:nvCxnSpPr>
          <p:spPr>
            <a:xfrm flipH="1">
              <a:off x="3388457" y="5036366"/>
              <a:ext cx="557014" cy="1000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3" name="Straight Connector 82">
              <a:extLst>
                <a:ext uri="{FF2B5EF4-FFF2-40B4-BE49-F238E27FC236}">
                  <a16:creationId xmlns:a16="http://schemas.microsoft.com/office/drawing/2014/main" id="{B3238AF1-C179-47A3-8684-125A7A43FE88}"/>
                </a:ext>
              </a:extLst>
            </p:cNvPr>
            <p:cNvCxnSpPr>
              <a:cxnSpLocks/>
              <a:stCxn id="14" idx="0"/>
              <a:endCxn id="13" idx="3"/>
            </p:cNvCxnSpPr>
            <p:nvPr/>
          </p:nvCxnSpPr>
          <p:spPr>
            <a:xfrm flipV="1">
              <a:off x="3183671" y="4168556"/>
              <a:ext cx="7389" cy="67779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07" name="Group 206">
            <a:extLst>
              <a:ext uri="{FF2B5EF4-FFF2-40B4-BE49-F238E27FC236}">
                <a16:creationId xmlns:a16="http://schemas.microsoft.com/office/drawing/2014/main" id="{EA108EA4-FA11-4379-9B8A-BA16B5F20C06}"/>
              </a:ext>
            </a:extLst>
          </p:cNvPr>
          <p:cNvGrpSpPr/>
          <p:nvPr/>
        </p:nvGrpSpPr>
        <p:grpSpPr>
          <a:xfrm rot="16200000">
            <a:off x="6246723" y="855806"/>
            <a:ext cx="2273347" cy="2419498"/>
            <a:chOff x="8267337" y="3373258"/>
            <a:chExt cx="2273347" cy="2419498"/>
          </a:xfrm>
        </p:grpSpPr>
        <p:cxnSp>
          <p:nvCxnSpPr>
            <p:cNvPr id="174" name="Straight Connector 173">
              <a:extLst>
                <a:ext uri="{FF2B5EF4-FFF2-40B4-BE49-F238E27FC236}">
                  <a16:creationId xmlns:a16="http://schemas.microsoft.com/office/drawing/2014/main" id="{CAF1035F-761D-4F55-B6BC-D2FD2FC1A81F}"/>
                </a:ext>
              </a:extLst>
            </p:cNvPr>
            <p:cNvCxnSpPr>
              <a:cxnSpLocks/>
            </p:cNvCxnSpPr>
            <p:nvPr/>
          </p:nvCxnSpPr>
          <p:spPr>
            <a:xfrm rot="5400000" flipV="1">
              <a:off x="9255101" y="4355089"/>
              <a:ext cx="725101" cy="523377"/>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71" name="Straight Connector 170">
              <a:extLst>
                <a:ext uri="{FF2B5EF4-FFF2-40B4-BE49-F238E27FC236}">
                  <a16:creationId xmlns:a16="http://schemas.microsoft.com/office/drawing/2014/main" id="{6536B2FA-F4EA-454A-8AD3-6F71FABC8BC1}"/>
                </a:ext>
              </a:extLst>
            </p:cNvPr>
            <p:cNvCxnSpPr>
              <a:cxnSpLocks/>
            </p:cNvCxnSpPr>
            <p:nvPr/>
          </p:nvCxnSpPr>
          <p:spPr>
            <a:xfrm flipH="1">
              <a:off x="8942006" y="4453644"/>
              <a:ext cx="355774" cy="529426"/>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161" name="Oval 160">
              <a:extLst>
                <a:ext uri="{FF2B5EF4-FFF2-40B4-BE49-F238E27FC236}">
                  <a16:creationId xmlns:a16="http://schemas.microsoft.com/office/drawing/2014/main" id="{BEF45173-3357-448A-98FB-EDA742A3B48E}"/>
                </a:ext>
              </a:extLst>
            </p:cNvPr>
            <p:cNvSpPr/>
            <p:nvPr/>
          </p:nvSpPr>
          <p:spPr>
            <a:xfrm>
              <a:off x="9121988" y="3975995"/>
              <a:ext cx="470955"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Oval 161">
              <a:extLst>
                <a:ext uri="{FF2B5EF4-FFF2-40B4-BE49-F238E27FC236}">
                  <a16:creationId xmlns:a16="http://schemas.microsoft.com/office/drawing/2014/main" id="{7B27F7D3-87D1-4938-BDB9-81AB8134F454}"/>
                </a:ext>
              </a:extLst>
            </p:cNvPr>
            <p:cNvSpPr/>
            <p:nvPr/>
          </p:nvSpPr>
          <p:spPr>
            <a:xfrm>
              <a:off x="8656891" y="4884670"/>
              <a:ext cx="470953" cy="497519"/>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Oval 162">
              <a:extLst>
                <a:ext uri="{FF2B5EF4-FFF2-40B4-BE49-F238E27FC236}">
                  <a16:creationId xmlns:a16="http://schemas.microsoft.com/office/drawing/2014/main" id="{75485020-49D7-46A3-A072-3A0B4487FC46}"/>
                </a:ext>
              </a:extLst>
            </p:cNvPr>
            <p:cNvSpPr/>
            <p:nvPr/>
          </p:nvSpPr>
          <p:spPr>
            <a:xfrm>
              <a:off x="9615604" y="4884673"/>
              <a:ext cx="523376"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Oval 164">
              <a:extLst>
                <a:ext uri="{FF2B5EF4-FFF2-40B4-BE49-F238E27FC236}">
                  <a16:creationId xmlns:a16="http://schemas.microsoft.com/office/drawing/2014/main" id="{7A51855A-A558-457F-A236-E500203CF3FF}"/>
                </a:ext>
              </a:extLst>
            </p:cNvPr>
            <p:cNvSpPr/>
            <p:nvPr/>
          </p:nvSpPr>
          <p:spPr>
            <a:xfrm>
              <a:off x="10287723" y="5531508"/>
              <a:ext cx="252961" cy="26124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6" name="Oval 165">
              <a:extLst>
                <a:ext uri="{FF2B5EF4-FFF2-40B4-BE49-F238E27FC236}">
                  <a16:creationId xmlns:a16="http://schemas.microsoft.com/office/drawing/2014/main" id="{1B8E6736-5539-471C-8209-284BA8FB6E5F}"/>
                </a:ext>
              </a:extLst>
            </p:cNvPr>
            <p:cNvSpPr/>
            <p:nvPr/>
          </p:nvSpPr>
          <p:spPr>
            <a:xfrm>
              <a:off x="9223282" y="3373258"/>
              <a:ext cx="265361" cy="269902"/>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7" name="Oval 166">
              <a:extLst>
                <a:ext uri="{FF2B5EF4-FFF2-40B4-BE49-F238E27FC236}">
                  <a16:creationId xmlns:a16="http://schemas.microsoft.com/office/drawing/2014/main" id="{4F11E6D8-307A-4A4A-AA63-0579F113C05F}"/>
                </a:ext>
              </a:extLst>
            </p:cNvPr>
            <p:cNvSpPr/>
            <p:nvPr/>
          </p:nvSpPr>
          <p:spPr>
            <a:xfrm>
              <a:off x="8267337" y="5531509"/>
              <a:ext cx="252961" cy="261247"/>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168" name="Straight Connector 167">
              <a:extLst>
                <a:ext uri="{FF2B5EF4-FFF2-40B4-BE49-F238E27FC236}">
                  <a16:creationId xmlns:a16="http://schemas.microsoft.com/office/drawing/2014/main" id="{43008FE6-A772-46EF-9983-0EE57029587F}"/>
                </a:ext>
              </a:extLst>
            </p:cNvPr>
            <p:cNvCxnSpPr>
              <a:cxnSpLocks/>
              <a:stCxn id="163" idx="2"/>
              <a:endCxn id="162" idx="6"/>
            </p:cNvCxnSpPr>
            <p:nvPr/>
          </p:nvCxnSpPr>
          <p:spPr>
            <a:xfrm rot="5400000" flipH="1">
              <a:off x="9371723" y="4889552"/>
              <a:ext cx="2" cy="487759"/>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2" name="Straight Connector 191">
              <a:extLst>
                <a:ext uri="{FF2B5EF4-FFF2-40B4-BE49-F238E27FC236}">
                  <a16:creationId xmlns:a16="http://schemas.microsoft.com/office/drawing/2014/main" id="{2292CF55-F70B-413E-A013-188256895899}"/>
                </a:ext>
              </a:extLst>
            </p:cNvPr>
            <p:cNvCxnSpPr>
              <a:cxnSpLocks/>
              <a:stCxn id="166" idx="4"/>
              <a:endCxn id="161" idx="0"/>
            </p:cNvCxnSpPr>
            <p:nvPr/>
          </p:nvCxnSpPr>
          <p:spPr>
            <a:xfrm rot="5400000" flipV="1">
              <a:off x="9190297" y="3808827"/>
              <a:ext cx="332835" cy="15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5" name="Straight Connector 194">
              <a:extLst>
                <a:ext uri="{FF2B5EF4-FFF2-40B4-BE49-F238E27FC236}">
                  <a16:creationId xmlns:a16="http://schemas.microsoft.com/office/drawing/2014/main" id="{E55A12CE-29BC-41F9-A2D5-82CE911FE1D2}"/>
                </a:ext>
              </a:extLst>
            </p:cNvPr>
            <p:cNvCxnSpPr>
              <a:cxnSpLocks/>
              <a:stCxn id="162" idx="3"/>
              <a:endCxn id="167" idx="7"/>
            </p:cNvCxnSpPr>
            <p:nvPr/>
          </p:nvCxnSpPr>
          <p:spPr>
            <a:xfrm rot="5400000">
              <a:off x="8474337" y="5318246"/>
              <a:ext cx="260439" cy="242607"/>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9" name="Straight Connector 198">
              <a:extLst>
                <a:ext uri="{FF2B5EF4-FFF2-40B4-BE49-F238E27FC236}">
                  <a16:creationId xmlns:a16="http://schemas.microsoft.com/office/drawing/2014/main" id="{012DD289-9BD9-421D-822D-B8C375055681}"/>
                </a:ext>
              </a:extLst>
            </p:cNvPr>
            <p:cNvCxnSpPr>
              <a:cxnSpLocks/>
              <a:stCxn id="163" idx="5"/>
              <a:endCxn id="165" idx="1"/>
            </p:cNvCxnSpPr>
            <p:nvPr/>
          </p:nvCxnSpPr>
          <p:spPr>
            <a:xfrm rot="5400000" flipV="1">
              <a:off x="10063331" y="5308332"/>
              <a:ext cx="260437" cy="262435"/>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10" name="Group 209">
            <a:extLst>
              <a:ext uri="{FF2B5EF4-FFF2-40B4-BE49-F238E27FC236}">
                <a16:creationId xmlns:a16="http://schemas.microsoft.com/office/drawing/2014/main" id="{1FB55DA1-71DE-4599-A413-1F116FE77B0F}"/>
              </a:ext>
            </a:extLst>
          </p:cNvPr>
          <p:cNvGrpSpPr/>
          <p:nvPr/>
        </p:nvGrpSpPr>
        <p:grpSpPr>
          <a:xfrm>
            <a:off x="9891596" y="1470717"/>
            <a:ext cx="1847935" cy="954107"/>
            <a:chOff x="9815945" y="1089962"/>
            <a:chExt cx="1847935" cy="954107"/>
          </a:xfrm>
        </p:grpSpPr>
        <p:sp>
          <p:nvSpPr>
            <p:cNvPr id="211" name="TextBox 210">
              <a:extLst>
                <a:ext uri="{FF2B5EF4-FFF2-40B4-BE49-F238E27FC236}">
                  <a16:creationId xmlns:a16="http://schemas.microsoft.com/office/drawing/2014/main" id="{57006FA8-BF7A-431A-A4B1-A288A2F2F882}"/>
                </a:ext>
              </a:extLst>
            </p:cNvPr>
            <p:cNvSpPr txBox="1"/>
            <p:nvPr/>
          </p:nvSpPr>
          <p:spPr>
            <a:xfrm>
              <a:off x="9815945" y="1089962"/>
              <a:ext cx="1847935" cy="954107"/>
            </a:xfrm>
            <a:prstGeom prst="rect">
              <a:avLst/>
            </a:prstGeom>
            <a:noFill/>
          </p:spPr>
          <p:txBody>
            <a:bodyPr wrap="square">
              <a:spAutoFit/>
            </a:bodyPr>
            <a:lstStyle/>
            <a:p>
              <a:pPr lvl="1"/>
              <a:r>
                <a:rPr lang="en-CA" sz="2800" dirty="0">
                  <a:latin typeface="Leelawadee UI" panose="020B0502040204020203" pitchFamily="34" charset="-34"/>
                  <a:cs typeface="Leelawadee UI" panose="020B0502040204020203" pitchFamily="34" charset="-34"/>
                </a:rPr>
                <a:t>Male</a:t>
              </a:r>
              <a:br>
                <a:rPr lang="en-CA" sz="2800" dirty="0">
                  <a:latin typeface="Leelawadee UI" panose="020B0502040204020203" pitchFamily="34" charset="-34"/>
                  <a:cs typeface="Leelawadee UI" panose="020B0502040204020203" pitchFamily="34" charset="-34"/>
                </a:rPr>
              </a:br>
              <a:r>
                <a:rPr lang="en-CA" sz="2800" dirty="0">
                  <a:latin typeface="Leelawadee UI" panose="020B0502040204020203" pitchFamily="34" charset="-34"/>
                  <a:cs typeface="Leelawadee UI" panose="020B0502040204020203" pitchFamily="34" charset="-34"/>
                </a:rPr>
                <a:t>Female</a:t>
              </a:r>
            </a:p>
          </p:txBody>
        </p:sp>
        <p:sp>
          <p:nvSpPr>
            <p:cNvPr id="212" name="Oval 211">
              <a:extLst>
                <a:ext uri="{FF2B5EF4-FFF2-40B4-BE49-F238E27FC236}">
                  <a16:creationId xmlns:a16="http://schemas.microsoft.com/office/drawing/2014/main" id="{7B375603-1531-476E-B3D3-3C8BF87512FE}"/>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3" name="Oval 212">
              <a:extLst>
                <a:ext uri="{FF2B5EF4-FFF2-40B4-BE49-F238E27FC236}">
                  <a16:creationId xmlns:a16="http://schemas.microsoft.com/office/drawing/2014/main" id="{9778911A-74C0-491E-897D-DE347DA5AF8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43" name="Rectangle 42">
            <a:extLst>
              <a:ext uri="{FF2B5EF4-FFF2-40B4-BE49-F238E27FC236}">
                <a16:creationId xmlns:a16="http://schemas.microsoft.com/office/drawing/2014/main" id="{3523256A-7A5A-4B3B-8472-18A3C88B8D38}"/>
              </a:ext>
            </a:extLst>
          </p:cNvPr>
          <p:cNvSpPr/>
          <p:nvPr/>
        </p:nvSpPr>
        <p:spPr>
          <a:xfrm>
            <a:off x="7899593" y="6380358"/>
            <a:ext cx="4162702" cy="400110"/>
          </a:xfrm>
          <a:prstGeom prst="rect">
            <a:avLst/>
          </a:prstGeom>
        </p:spPr>
        <p:txBody>
          <a:bodyPr wrap="square">
            <a:spAutoFit/>
          </a:bodyPr>
          <a:lstStyle/>
          <a:p>
            <a:r>
              <a:rPr lang="en-US" sz="2000" dirty="0" err="1">
                <a:ln w="0"/>
                <a:latin typeface="Leelawadee UI" panose="020B0502040204020203" pitchFamily="34" charset="-34"/>
                <a:cs typeface="Leelawadee UI" panose="020B0502040204020203" pitchFamily="34" charset="-34"/>
              </a:rPr>
              <a:t>Pfiester</a:t>
            </a:r>
            <a:r>
              <a:rPr lang="en-US" sz="2000" dirty="0">
                <a:ln w="0"/>
                <a:latin typeface="Leelawadee UI" panose="020B0502040204020203" pitchFamily="34" charset="-34"/>
                <a:cs typeface="Leelawadee UI" panose="020B0502040204020203" pitchFamily="34" charset="-34"/>
              </a:rPr>
              <a:t>, Koehler, and Pereira (2009)</a:t>
            </a:r>
          </a:p>
        </p:txBody>
      </p:sp>
    </p:spTree>
    <p:extLst>
      <p:ext uri="{BB962C8B-B14F-4D97-AF65-F5344CB8AC3E}">
        <p14:creationId xmlns:p14="http://schemas.microsoft.com/office/powerpoint/2010/main" val="96135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B58A4D4-EA59-4319-B9C9-C203EF99E169}"/>
              </a:ext>
            </a:extLst>
          </p:cNvPr>
          <p:cNvGrpSpPr/>
          <p:nvPr/>
        </p:nvGrpSpPr>
        <p:grpSpPr>
          <a:xfrm>
            <a:off x="1629625" y="941260"/>
            <a:ext cx="8657376" cy="5389252"/>
            <a:chOff x="2265918" y="659071"/>
            <a:chExt cx="9095007" cy="6044601"/>
          </a:xfrm>
        </p:grpSpPr>
        <p:grpSp>
          <p:nvGrpSpPr>
            <p:cNvPr id="20" name="Group 19">
              <a:extLst>
                <a:ext uri="{FF2B5EF4-FFF2-40B4-BE49-F238E27FC236}">
                  <a16:creationId xmlns:a16="http://schemas.microsoft.com/office/drawing/2014/main" id="{9AEFAC9F-5B64-4D68-BD94-3BEF9C4D398F}"/>
                </a:ext>
              </a:extLst>
            </p:cNvPr>
            <p:cNvGrpSpPr/>
            <p:nvPr/>
          </p:nvGrpSpPr>
          <p:grpSpPr>
            <a:xfrm>
              <a:off x="2265918" y="659071"/>
              <a:ext cx="8914287" cy="6044601"/>
              <a:chOff x="281476" y="670588"/>
              <a:chExt cx="8914287" cy="6044601"/>
            </a:xfrm>
          </p:grpSpPr>
          <p:pic>
            <p:nvPicPr>
              <p:cNvPr id="9" name="Picture 8">
                <a:extLst>
                  <a:ext uri="{FF2B5EF4-FFF2-40B4-BE49-F238E27FC236}">
                    <a16:creationId xmlns:a16="http://schemas.microsoft.com/office/drawing/2014/main" id="{2AF1A0BD-8FBF-4849-A77B-2F3BC99348C4}"/>
                  </a:ext>
                </a:extLst>
              </p:cNvPr>
              <p:cNvPicPr>
                <a:picLocks noChangeAspect="1"/>
              </p:cNvPicPr>
              <p:nvPr/>
            </p:nvPicPr>
            <p:blipFill rotWithShape="1">
              <a:blip r:embed="rId3"/>
              <a:srcRect t="1369" b="1"/>
              <a:stretch/>
            </p:blipFill>
            <p:spPr>
              <a:xfrm>
                <a:off x="281476" y="3784260"/>
                <a:ext cx="2971429" cy="2930729"/>
              </a:xfrm>
              <a:prstGeom prst="rect">
                <a:avLst/>
              </a:prstGeom>
            </p:spPr>
          </p:pic>
          <p:pic>
            <p:nvPicPr>
              <p:cNvPr id="11" name="Picture 10">
                <a:extLst>
                  <a:ext uri="{FF2B5EF4-FFF2-40B4-BE49-F238E27FC236}">
                    <a16:creationId xmlns:a16="http://schemas.microsoft.com/office/drawing/2014/main" id="{A4998F80-278A-49A1-8CB5-E36A94654E4B}"/>
                  </a:ext>
                </a:extLst>
              </p:cNvPr>
              <p:cNvPicPr>
                <a:picLocks noChangeAspect="1"/>
              </p:cNvPicPr>
              <p:nvPr/>
            </p:nvPicPr>
            <p:blipFill rotWithShape="1">
              <a:blip r:embed="rId4"/>
              <a:srcRect t="1369" b="1"/>
              <a:stretch/>
            </p:blipFill>
            <p:spPr>
              <a:xfrm>
                <a:off x="281476" y="692762"/>
                <a:ext cx="2971429" cy="2930729"/>
              </a:xfrm>
              <a:prstGeom prst="rect">
                <a:avLst/>
              </a:prstGeom>
            </p:spPr>
          </p:pic>
          <p:pic>
            <p:nvPicPr>
              <p:cNvPr id="13" name="Picture 12">
                <a:extLst>
                  <a:ext uri="{FF2B5EF4-FFF2-40B4-BE49-F238E27FC236}">
                    <a16:creationId xmlns:a16="http://schemas.microsoft.com/office/drawing/2014/main" id="{4E0E3FE4-7A8E-4483-AA63-896E1A76570A}"/>
                  </a:ext>
                </a:extLst>
              </p:cNvPr>
              <p:cNvPicPr>
                <a:picLocks noChangeAspect="1"/>
              </p:cNvPicPr>
              <p:nvPr/>
            </p:nvPicPr>
            <p:blipFill rotWithShape="1">
              <a:blip r:embed="rId5"/>
              <a:srcRect t="1369" b="1"/>
              <a:stretch/>
            </p:blipFill>
            <p:spPr>
              <a:xfrm>
                <a:off x="3252905" y="3784260"/>
                <a:ext cx="2971429" cy="2930729"/>
              </a:xfrm>
              <a:prstGeom prst="rect">
                <a:avLst/>
              </a:prstGeom>
            </p:spPr>
          </p:pic>
          <p:pic>
            <p:nvPicPr>
              <p:cNvPr id="15" name="Picture 14">
                <a:extLst>
                  <a:ext uri="{FF2B5EF4-FFF2-40B4-BE49-F238E27FC236}">
                    <a16:creationId xmlns:a16="http://schemas.microsoft.com/office/drawing/2014/main" id="{49A414B0-E9C7-4C56-A7DC-61178799379F}"/>
                  </a:ext>
                </a:extLst>
              </p:cNvPr>
              <p:cNvPicPr>
                <a:picLocks noChangeAspect="1"/>
              </p:cNvPicPr>
              <p:nvPr/>
            </p:nvPicPr>
            <p:blipFill rotWithShape="1">
              <a:blip r:embed="rId6"/>
              <a:srcRect t="1697"/>
              <a:stretch/>
            </p:blipFill>
            <p:spPr>
              <a:xfrm>
                <a:off x="3252904" y="675452"/>
                <a:ext cx="2971429" cy="2921000"/>
              </a:xfrm>
              <a:prstGeom prst="rect">
                <a:avLst/>
              </a:prstGeom>
            </p:spPr>
          </p:pic>
          <p:pic>
            <p:nvPicPr>
              <p:cNvPr id="17" name="Picture 16">
                <a:extLst>
                  <a:ext uri="{FF2B5EF4-FFF2-40B4-BE49-F238E27FC236}">
                    <a16:creationId xmlns:a16="http://schemas.microsoft.com/office/drawing/2014/main" id="{9E4B2814-07FD-4230-8B31-F3D9666E343B}"/>
                  </a:ext>
                </a:extLst>
              </p:cNvPr>
              <p:cNvPicPr>
                <a:picLocks noChangeAspect="1"/>
              </p:cNvPicPr>
              <p:nvPr/>
            </p:nvPicPr>
            <p:blipFill rotWithShape="1">
              <a:blip r:embed="rId7"/>
              <a:srcRect t="1369" b="1"/>
              <a:stretch/>
            </p:blipFill>
            <p:spPr>
              <a:xfrm>
                <a:off x="6224334" y="670588"/>
                <a:ext cx="2971429" cy="2930729"/>
              </a:xfrm>
              <a:prstGeom prst="rect">
                <a:avLst/>
              </a:prstGeom>
            </p:spPr>
          </p:pic>
          <p:pic>
            <p:nvPicPr>
              <p:cNvPr id="19" name="Picture 18">
                <a:extLst>
                  <a:ext uri="{FF2B5EF4-FFF2-40B4-BE49-F238E27FC236}">
                    <a16:creationId xmlns:a16="http://schemas.microsoft.com/office/drawing/2014/main" id="{623650EF-6892-462E-AAC3-FEC6A9BF2E54}"/>
                  </a:ext>
                </a:extLst>
              </p:cNvPr>
              <p:cNvPicPr>
                <a:picLocks noChangeAspect="1"/>
              </p:cNvPicPr>
              <p:nvPr/>
            </p:nvPicPr>
            <p:blipFill rotWithShape="1">
              <a:blip r:embed="rId8"/>
              <a:srcRect t="1363"/>
              <a:stretch/>
            </p:blipFill>
            <p:spPr>
              <a:xfrm>
                <a:off x="6224334" y="3784260"/>
                <a:ext cx="2971429" cy="2930929"/>
              </a:xfrm>
              <a:prstGeom prst="rect">
                <a:avLst/>
              </a:prstGeom>
            </p:spPr>
          </p:pic>
        </p:grpSp>
        <p:sp>
          <p:nvSpPr>
            <p:cNvPr id="23" name="TextBox 22">
              <a:extLst>
                <a:ext uri="{FF2B5EF4-FFF2-40B4-BE49-F238E27FC236}">
                  <a16:creationId xmlns:a16="http://schemas.microsoft.com/office/drawing/2014/main" id="{B74CB6F0-92D0-436D-A018-DA7E759A307E}"/>
                </a:ext>
              </a:extLst>
            </p:cNvPr>
            <p:cNvSpPr txBox="1"/>
            <p:nvPr/>
          </p:nvSpPr>
          <p:spPr>
            <a:xfrm>
              <a:off x="4223801" y="2280034"/>
              <a:ext cx="772969" cy="307777"/>
            </a:xfrm>
            <a:prstGeom prst="rect">
              <a:avLst/>
            </a:prstGeom>
            <a:noFill/>
          </p:spPr>
          <p:txBody>
            <a:bodyPr wrap="none" rtlCol="0">
              <a:spAutoFit/>
            </a:bodyPr>
            <a:lstStyle/>
            <a:p>
              <a:r>
                <a:rPr lang="en-CA" sz="1400" b="1" dirty="0"/>
                <a:t>p = 0.28</a:t>
              </a:r>
            </a:p>
          </p:txBody>
        </p:sp>
        <p:sp>
          <p:nvSpPr>
            <p:cNvPr id="24" name="TextBox 23">
              <a:extLst>
                <a:ext uri="{FF2B5EF4-FFF2-40B4-BE49-F238E27FC236}">
                  <a16:creationId xmlns:a16="http://schemas.microsoft.com/office/drawing/2014/main" id="{78318613-0E76-4ABD-B529-BAE87288CAB1}"/>
                </a:ext>
              </a:extLst>
            </p:cNvPr>
            <p:cNvSpPr txBox="1"/>
            <p:nvPr/>
          </p:nvSpPr>
          <p:spPr>
            <a:xfrm>
              <a:off x="7435806" y="2280033"/>
              <a:ext cx="772969" cy="307777"/>
            </a:xfrm>
            <a:prstGeom prst="rect">
              <a:avLst/>
            </a:prstGeom>
            <a:noFill/>
          </p:spPr>
          <p:txBody>
            <a:bodyPr wrap="none" rtlCol="0">
              <a:spAutoFit/>
            </a:bodyPr>
            <a:lstStyle/>
            <a:p>
              <a:r>
                <a:rPr lang="en-CA" sz="1400" b="1" dirty="0"/>
                <a:t>p = 0.06</a:t>
              </a:r>
            </a:p>
          </p:txBody>
        </p:sp>
        <p:sp>
          <p:nvSpPr>
            <p:cNvPr id="25" name="TextBox 24">
              <a:extLst>
                <a:ext uri="{FF2B5EF4-FFF2-40B4-BE49-F238E27FC236}">
                  <a16:creationId xmlns:a16="http://schemas.microsoft.com/office/drawing/2014/main" id="{D37D9A8C-A213-4FB4-A9A3-DC267EBC6A06}"/>
                </a:ext>
              </a:extLst>
            </p:cNvPr>
            <p:cNvSpPr txBox="1"/>
            <p:nvPr/>
          </p:nvSpPr>
          <p:spPr>
            <a:xfrm>
              <a:off x="10407234" y="2280032"/>
              <a:ext cx="772969" cy="307777"/>
            </a:xfrm>
            <a:prstGeom prst="rect">
              <a:avLst/>
            </a:prstGeom>
            <a:noFill/>
          </p:spPr>
          <p:txBody>
            <a:bodyPr wrap="none" rtlCol="0">
              <a:spAutoFit/>
            </a:bodyPr>
            <a:lstStyle/>
            <a:p>
              <a:r>
                <a:rPr lang="en-CA" sz="1400" b="1" dirty="0"/>
                <a:t>p &lt; 0.05</a:t>
              </a:r>
            </a:p>
          </p:txBody>
        </p:sp>
        <p:sp>
          <p:nvSpPr>
            <p:cNvPr id="26" name="TextBox 25">
              <a:extLst>
                <a:ext uri="{FF2B5EF4-FFF2-40B4-BE49-F238E27FC236}">
                  <a16:creationId xmlns:a16="http://schemas.microsoft.com/office/drawing/2014/main" id="{6036F59F-0F46-409A-94C4-B46660A4ADAF}"/>
                </a:ext>
              </a:extLst>
            </p:cNvPr>
            <p:cNvSpPr txBox="1"/>
            <p:nvPr/>
          </p:nvSpPr>
          <p:spPr>
            <a:xfrm>
              <a:off x="4326290" y="5442472"/>
              <a:ext cx="772969" cy="307777"/>
            </a:xfrm>
            <a:prstGeom prst="rect">
              <a:avLst/>
            </a:prstGeom>
            <a:noFill/>
          </p:spPr>
          <p:txBody>
            <a:bodyPr wrap="none" rtlCol="0">
              <a:spAutoFit/>
            </a:bodyPr>
            <a:lstStyle/>
            <a:p>
              <a:r>
                <a:rPr lang="en-CA" sz="1400" b="1" dirty="0"/>
                <a:t>p = 0.73</a:t>
              </a:r>
            </a:p>
          </p:txBody>
        </p:sp>
        <p:sp>
          <p:nvSpPr>
            <p:cNvPr id="27" name="TextBox 26">
              <a:extLst>
                <a:ext uri="{FF2B5EF4-FFF2-40B4-BE49-F238E27FC236}">
                  <a16:creationId xmlns:a16="http://schemas.microsoft.com/office/drawing/2014/main" id="{08663BD6-1156-4CEB-B593-533E479D37E9}"/>
                </a:ext>
              </a:extLst>
            </p:cNvPr>
            <p:cNvSpPr txBox="1"/>
            <p:nvPr/>
          </p:nvSpPr>
          <p:spPr>
            <a:xfrm>
              <a:off x="7512260" y="5442471"/>
              <a:ext cx="772969" cy="307777"/>
            </a:xfrm>
            <a:prstGeom prst="rect">
              <a:avLst/>
            </a:prstGeom>
            <a:noFill/>
          </p:spPr>
          <p:txBody>
            <a:bodyPr wrap="none" rtlCol="0">
              <a:spAutoFit/>
            </a:bodyPr>
            <a:lstStyle/>
            <a:p>
              <a:r>
                <a:rPr lang="en-CA" sz="1400" b="1" dirty="0"/>
                <a:t>p = 0.38</a:t>
              </a:r>
            </a:p>
          </p:txBody>
        </p:sp>
        <p:sp>
          <p:nvSpPr>
            <p:cNvPr id="28" name="TextBox 27">
              <a:extLst>
                <a:ext uri="{FF2B5EF4-FFF2-40B4-BE49-F238E27FC236}">
                  <a16:creationId xmlns:a16="http://schemas.microsoft.com/office/drawing/2014/main" id="{D3F30120-1AB2-4537-94E8-94CD8E654061}"/>
                </a:ext>
              </a:extLst>
            </p:cNvPr>
            <p:cNvSpPr txBox="1"/>
            <p:nvPr/>
          </p:nvSpPr>
          <p:spPr>
            <a:xfrm>
              <a:off x="10587956" y="5442470"/>
              <a:ext cx="772969" cy="307777"/>
            </a:xfrm>
            <a:prstGeom prst="rect">
              <a:avLst/>
            </a:prstGeom>
            <a:noFill/>
          </p:spPr>
          <p:txBody>
            <a:bodyPr wrap="none" rtlCol="0">
              <a:spAutoFit/>
            </a:bodyPr>
            <a:lstStyle/>
            <a:p>
              <a:r>
                <a:rPr lang="en-CA" sz="1400" b="1" dirty="0"/>
                <a:t>p = 0.89</a:t>
              </a:r>
            </a:p>
          </p:txBody>
        </p:sp>
      </p:grpSp>
      <p:sp>
        <p:nvSpPr>
          <p:cNvPr id="18" name="Title 1">
            <a:extLst>
              <a:ext uri="{FF2B5EF4-FFF2-40B4-BE49-F238E27FC236}">
                <a16:creationId xmlns:a16="http://schemas.microsoft.com/office/drawing/2014/main" id="{4E8EBA7F-475D-07E9-3130-FFE2C09FB1A6}"/>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Aggregations were not assorted by sex</a:t>
            </a:r>
          </a:p>
        </p:txBody>
      </p:sp>
      <p:sp>
        <p:nvSpPr>
          <p:cNvPr id="21" name="Rectangle 20">
            <a:extLst>
              <a:ext uri="{FF2B5EF4-FFF2-40B4-BE49-F238E27FC236}">
                <a16:creationId xmlns:a16="http://schemas.microsoft.com/office/drawing/2014/main" id="{966FA5AC-7CD2-160D-0B54-9421C7764B9B}"/>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3404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55B9E-BBD8-4BB8-9D2C-3F13C867FB36}"/>
              </a:ext>
            </a:extLst>
          </p:cNvPr>
          <p:cNvSpPr/>
          <p:nvPr/>
        </p:nvSpPr>
        <p:spPr>
          <a:xfrm>
            <a:off x="214827" y="277587"/>
            <a:ext cx="11762345" cy="646331"/>
          </a:xfrm>
          <a:prstGeom prst="rect">
            <a:avLst/>
          </a:prstGeom>
          <a:noFill/>
        </p:spPr>
        <p:txBody>
          <a:bodyPr wrap="square" lIns="91440" tIns="45720" rIns="91440" bIns="45720">
            <a:spAutoFit/>
          </a:bodyPr>
          <a:lstStyle/>
          <a:p>
            <a:r>
              <a:rPr lang="en-US" sz="3600" dirty="0">
                <a:ln w="0"/>
                <a:latin typeface="Helvetica" panose="020B0604020202020204" pitchFamily="34" charset="0"/>
                <a:cs typeface="Helvetica" panose="020B0604020202020204" pitchFamily="34" charset="0"/>
              </a:rPr>
              <a:t>Social avoidance summary</a:t>
            </a:r>
            <a:endParaRPr lang="en-US" sz="3600" cap="none" spc="0" dirty="0">
              <a:ln w="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99FC52F6-1938-470A-B1A7-118854CE36EE}"/>
              </a:ext>
            </a:extLst>
          </p:cNvPr>
          <p:cNvSpPr txBox="1"/>
          <p:nvPr/>
        </p:nvSpPr>
        <p:spPr>
          <a:xfrm>
            <a:off x="285749" y="1692902"/>
            <a:ext cx="11691423" cy="1415772"/>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larger groups, females are incapable of evading males through:</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Weaker/less social connections</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Aggregating with same-sex individuals</a:t>
            </a:r>
            <a:r>
              <a:rPr lang="en-CA" sz="2900" dirty="0">
                <a:latin typeface="Helvetica" panose="020B0604020202020204" pitchFamily="34" charset="0"/>
                <a:cs typeface="Helvetica" panose="020B0604020202020204" pitchFamily="34" charset="0"/>
              </a:rPr>
              <a:t>				</a:t>
            </a:r>
          </a:p>
        </p:txBody>
      </p:sp>
      <p:sp>
        <p:nvSpPr>
          <p:cNvPr id="7" name="TextBox 6">
            <a:extLst>
              <a:ext uri="{FF2B5EF4-FFF2-40B4-BE49-F238E27FC236}">
                <a16:creationId xmlns:a16="http://schemas.microsoft.com/office/drawing/2014/main" id="{05B4F197-3432-2F33-E3BC-CEEEB2F00897}"/>
              </a:ext>
            </a:extLst>
          </p:cNvPr>
          <p:cNvSpPr txBox="1"/>
          <p:nvPr/>
        </p:nvSpPr>
        <p:spPr>
          <a:xfrm>
            <a:off x="285749" y="1039105"/>
            <a:ext cx="10476035"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9" name="TextBox 8">
            <a:extLst>
              <a:ext uri="{FF2B5EF4-FFF2-40B4-BE49-F238E27FC236}">
                <a16:creationId xmlns:a16="http://schemas.microsoft.com/office/drawing/2014/main" id="{08621FE5-97FD-9A3C-21B6-1E5734802710}"/>
              </a:ext>
            </a:extLst>
          </p:cNvPr>
          <p:cNvSpPr txBox="1"/>
          <p:nvPr/>
        </p:nvSpPr>
        <p:spPr>
          <a:xfrm>
            <a:off x="285749" y="3159695"/>
            <a:ext cx="6224381"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Sexual conflict over social situations</a:t>
            </a:r>
          </a:p>
        </p:txBody>
      </p:sp>
      <p:pic>
        <p:nvPicPr>
          <p:cNvPr id="10" name="Picture 2">
            <a:extLst>
              <a:ext uri="{FF2B5EF4-FFF2-40B4-BE49-F238E27FC236}">
                <a16:creationId xmlns:a16="http://schemas.microsoft.com/office/drawing/2014/main" id="{C66206FE-7BC0-67E7-DDF3-0B1E93C90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3"/>
          <a:stretch/>
        </p:blipFill>
        <p:spPr bwMode="auto">
          <a:xfrm>
            <a:off x="7577334" y="3945167"/>
            <a:ext cx="4399838" cy="264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aying Mantis cannibalism">
            <a:extLst>
              <a:ext uri="{FF2B5EF4-FFF2-40B4-BE49-F238E27FC236}">
                <a16:creationId xmlns:a16="http://schemas.microsoft.com/office/drawing/2014/main" id="{D06E8BD9-5553-4184-8D9F-9B0438A20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725" y="1619431"/>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Image result for lion protect cub from male lion">
            <a:extLst>
              <a:ext uri="{FF2B5EF4-FFF2-40B4-BE49-F238E27FC236}">
                <a16:creationId xmlns:a16="http://schemas.microsoft.com/office/drawing/2014/main" id="{2ED61274-67F4-4199-B5DD-259EB4CB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 r="13813"/>
          <a:stretch/>
        </p:blipFill>
        <p:spPr bwMode="auto">
          <a:xfrm>
            <a:off x="6283725" y="3732145"/>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F1B15-AA95-4D8C-857F-350AC6E3CF5B}"/>
              </a:ext>
            </a:extLst>
          </p:cNvPr>
          <p:cNvSpPr txBox="1"/>
          <p:nvPr/>
        </p:nvSpPr>
        <p:spPr>
          <a:xfrm>
            <a:off x="274609" y="3286733"/>
            <a:ext cx="2538039"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Hooked and barbed genitalia </a:t>
            </a:r>
            <a:endParaRPr lang="en-CA" sz="24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79BEBF7F-F6BF-41E9-A92C-8ED018A15983}"/>
              </a:ext>
            </a:extLst>
          </p:cNvPr>
          <p:cNvSpPr txBox="1"/>
          <p:nvPr/>
        </p:nvSpPr>
        <p:spPr>
          <a:xfrm>
            <a:off x="9519361" y="2207351"/>
            <a:ext cx="2005445"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Sexual </a:t>
            </a:r>
            <a:br>
              <a:rPr lang="en-US" sz="2400" cap="none" spc="0" dirty="0">
                <a:ln w="0"/>
                <a:latin typeface="Helvetica" panose="020B0604020202020204" pitchFamily="34" charset="0"/>
                <a:cs typeface="Helvetica" panose="020B0604020202020204" pitchFamily="34" charset="0"/>
              </a:rPr>
            </a:br>
            <a:r>
              <a:rPr lang="en-US" sz="2400" cap="none" spc="0" dirty="0">
                <a:ln w="0"/>
                <a:latin typeface="Helvetica" panose="020B0604020202020204" pitchFamily="34" charset="0"/>
                <a:cs typeface="Helvetica" panose="020B0604020202020204" pitchFamily="34" charset="0"/>
              </a:rPr>
              <a:t>cannibalism </a:t>
            </a:r>
            <a:endParaRPr lang="en-CA" sz="24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7FE41F7A-E209-4C1A-BB3F-280AE8A88507}"/>
              </a:ext>
            </a:extLst>
          </p:cNvPr>
          <p:cNvSpPr txBox="1"/>
          <p:nvPr/>
        </p:nvSpPr>
        <p:spPr>
          <a:xfrm>
            <a:off x="9683411" y="4493373"/>
            <a:ext cx="1841396" cy="461665"/>
          </a:xfrm>
          <a:prstGeom prst="rect">
            <a:avLst/>
          </a:prstGeom>
          <a:noFill/>
        </p:spPr>
        <p:txBody>
          <a:bodyPr wrap="square">
            <a:spAutoFit/>
          </a:bodyPr>
          <a:lstStyle/>
          <a:p>
            <a:r>
              <a:rPr lang="en-US" sz="2400" cap="none" spc="0" dirty="0">
                <a:ln w="0"/>
                <a:latin typeface="Helvetica" panose="020B0604020202020204" pitchFamily="34" charset="0"/>
                <a:cs typeface="Helvetica" panose="020B0604020202020204" pitchFamily="34" charset="0"/>
              </a:rPr>
              <a:t>Infanticide</a:t>
            </a:r>
            <a:endParaRPr lang="en-CA" sz="2400" dirty="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D0133CF6-6E90-4928-A19D-8C96E51958A5}"/>
              </a:ext>
            </a:extLst>
          </p:cNvPr>
          <p:cNvSpPr/>
          <p:nvPr/>
        </p:nvSpPr>
        <p:spPr>
          <a:xfrm>
            <a:off x="2812648" y="6358690"/>
            <a:ext cx="9337857" cy="400110"/>
          </a:xfrm>
          <a:prstGeom prst="rect">
            <a:avLst/>
          </a:prstGeom>
        </p:spPr>
        <p:txBody>
          <a:bodyPr wrap="square">
            <a:spAutoFit/>
          </a:bodyPr>
          <a:lstStyle/>
          <a:p>
            <a:pPr algn="r"/>
            <a:r>
              <a:rPr lang="en-US" sz="2000" dirty="0" err="1">
                <a:ln w="0"/>
                <a:solidFill>
                  <a:schemeClr val="bg2">
                    <a:lumMod val="50000"/>
                  </a:schemeClr>
                </a:solidFill>
                <a:latin typeface="Helvetica" panose="020B0604020202020204" pitchFamily="34" charset="0"/>
                <a:cs typeface="Helvetica" panose="020B0604020202020204" pitchFamily="34" charset="0"/>
              </a:rPr>
              <a:t>Arnqvist</a:t>
            </a:r>
            <a:r>
              <a:rPr lang="en-US" sz="2000" dirty="0">
                <a:ln w="0"/>
                <a:solidFill>
                  <a:schemeClr val="bg2">
                    <a:lumMod val="50000"/>
                  </a:schemeClr>
                </a:solidFill>
                <a:latin typeface="Helvetica" panose="020B0604020202020204" pitchFamily="34" charset="0"/>
                <a:cs typeface="Helvetica" panose="020B0604020202020204" pitchFamily="34" charset="0"/>
              </a:rPr>
              <a:t> et al. (2021); Lawrence (1992); Pusey and Packer (1994)  </a:t>
            </a:r>
          </a:p>
        </p:txBody>
      </p:sp>
      <p:sp>
        <p:nvSpPr>
          <p:cNvPr id="12" name="Rectangle 11">
            <a:extLst>
              <a:ext uri="{FF2B5EF4-FFF2-40B4-BE49-F238E27FC236}">
                <a16:creationId xmlns:a16="http://schemas.microsoft.com/office/drawing/2014/main" id="{2C534545-9100-4EAE-93E6-66024DC7082E}"/>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14338" name="Picture 2" descr="a seed beetle penis">
            <a:extLst>
              <a:ext uri="{FF2B5EF4-FFF2-40B4-BE49-F238E27FC236}">
                <a16:creationId xmlns:a16="http://schemas.microsoft.com/office/drawing/2014/main" id="{BAC309D9-B2D5-2427-6449-6D9250F91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648" y="1617730"/>
            <a:ext cx="3343912" cy="41798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9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0E9A4FE-F240-614F-3A74-C899E72CBFD8}"/>
              </a:ext>
            </a:extLst>
          </p:cNvPr>
          <p:cNvSpPr txBox="1">
            <a:spLocks/>
          </p:cNvSpPr>
          <p:nvPr/>
        </p:nvSpPr>
        <p:spPr>
          <a:xfrm>
            <a:off x="118654" y="137612"/>
            <a:ext cx="11954691" cy="10435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b="1" dirty="0">
                <a:latin typeface="Helvetica" panose="020B0604020202020204" pitchFamily="34" charset="0"/>
                <a:cs typeface="Helvetica" panose="020B0604020202020204" pitchFamily="34" charset="0"/>
              </a:rPr>
              <a:t>Goal: </a:t>
            </a:r>
            <a:r>
              <a:rPr lang="en-CA" sz="3200" dirty="0">
                <a:latin typeface="Helvetica" panose="020B0604020202020204" pitchFamily="34" charset="0"/>
                <a:cs typeface="Helvetica" panose="020B0604020202020204" pitchFamily="34" charset="0"/>
              </a:rPr>
              <a:t>Study social and sexual dynamics of a model system with extreme sexual conflict</a:t>
            </a:r>
          </a:p>
          <a:p>
            <a:pPr marL="0" indent="0" algn="ctr">
              <a:buFont typeface="Arial" panose="020B0604020202020204" pitchFamily="34" charset="0"/>
              <a:buNone/>
            </a:pPr>
            <a:endParaRPr lang="en-CA" sz="32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B2CF795D-4448-3CD4-CBC9-F59FF0912598}"/>
              </a:ext>
            </a:extLst>
          </p:cNvPr>
          <p:cNvSpPr txBox="1"/>
          <p:nvPr/>
        </p:nvSpPr>
        <p:spPr>
          <a:xfrm>
            <a:off x="4593163" y="6036201"/>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Number</a:t>
            </a:r>
            <a:r>
              <a:rPr lang="en-US" sz="2800" dirty="0">
                <a:effectLst/>
                <a:latin typeface="Helvetica" panose="020B0604020202020204" pitchFamily="34" charset="0"/>
                <a:ea typeface="Calibri" panose="020F0502020204030204" pitchFamily="34" charset="0"/>
                <a:cs typeface="Helvetica" panose="020B0604020202020204" pitchFamily="34" charset="0"/>
              </a:rPr>
              <a:t> of matings</a:t>
            </a:r>
            <a:endParaRPr lang="en-CA" sz="2800" dirty="0">
              <a:latin typeface="Helvetica" panose="020B0604020202020204"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CE04B557-5B54-E99A-33A5-12A8464E2053}"/>
              </a:ext>
            </a:extLst>
          </p:cNvPr>
          <p:cNvGrpSpPr/>
          <p:nvPr/>
        </p:nvGrpSpPr>
        <p:grpSpPr>
          <a:xfrm>
            <a:off x="8909956" y="2576569"/>
            <a:ext cx="4005944" cy="985579"/>
            <a:chOff x="8909956" y="2576569"/>
            <a:chExt cx="4005944" cy="985579"/>
          </a:xfrm>
        </p:grpSpPr>
        <p:grpSp>
          <p:nvGrpSpPr>
            <p:cNvPr id="31" name="Group 30">
              <a:extLst>
                <a:ext uri="{FF2B5EF4-FFF2-40B4-BE49-F238E27FC236}">
                  <a16:creationId xmlns:a16="http://schemas.microsoft.com/office/drawing/2014/main" id="{060C0521-5789-E451-C1C2-C5ECEA9445BC}"/>
                </a:ext>
              </a:extLst>
            </p:cNvPr>
            <p:cNvGrpSpPr/>
            <p:nvPr/>
          </p:nvGrpSpPr>
          <p:grpSpPr>
            <a:xfrm>
              <a:off x="8915400" y="2576569"/>
              <a:ext cx="4000500" cy="985579"/>
              <a:chOff x="8915400" y="2576569"/>
              <a:chExt cx="4000500" cy="985579"/>
            </a:xfrm>
          </p:grpSpPr>
          <p:sp>
            <p:nvSpPr>
              <p:cNvPr id="26" name="TextBox 25">
                <a:extLst>
                  <a:ext uri="{FF2B5EF4-FFF2-40B4-BE49-F238E27FC236}">
                    <a16:creationId xmlns:a16="http://schemas.microsoft.com/office/drawing/2014/main" id="{2D1F95DD-D000-73F8-C38B-46BABAB3A82E}"/>
                  </a:ext>
                </a:extLst>
              </p:cNvPr>
              <p:cNvSpPr txBox="1"/>
              <p:nvPr/>
            </p:nvSpPr>
            <p:spPr>
              <a:xfrm>
                <a:off x="9491736" y="2576569"/>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Males</a:t>
                </a:r>
                <a:endParaRPr lang="en-CA" sz="2800" dirty="0">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17048337-4011-26D7-E6BC-259E1B3F981A}"/>
                  </a:ext>
                </a:extLst>
              </p:cNvPr>
              <p:cNvSpPr txBox="1"/>
              <p:nvPr/>
            </p:nvSpPr>
            <p:spPr>
              <a:xfrm>
                <a:off x="9491735" y="3038928"/>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Females</a:t>
                </a:r>
                <a:endParaRPr lang="en-CA" sz="2800" dirty="0">
                  <a:latin typeface="Helvetica" panose="020B0604020202020204" pitchFamily="34" charset="0"/>
                  <a:cs typeface="Helvetica" panose="020B0604020202020204" pitchFamily="34" charset="0"/>
                </a:endParaRPr>
              </a:p>
            </p:txBody>
          </p:sp>
          <p:cxnSp>
            <p:nvCxnSpPr>
              <p:cNvPr id="29" name="Straight Connector 28">
                <a:extLst>
                  <a:ext uri="{FF2B5EF4-FFF2-40B4-BE49-F238E27FC236}">
                    <a16:creationId xmlns:a16="http://schemas.microsoft.com/office/drawing/2014/main" id="{E608678D-CEB2-544C-D9F2-93DCB39CB54F}"/>
                  </a:ext>
                </a:extLst>
              </p:cNvPr>
              <p:cNvCxnSpPr/>
              <p:nvPr/>
            </p:nvCxnSpPr>
            <p:spPr>
              <a:xfrm>
                <a:off x="8915400" y="2838179"/>
                <a:ext cx="500743" cy="0"/>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4BBE651D-6A2E-B331-83CC-088102CF07D8}"/>
                </a:ext>
              </a:extLst>
            </p:cNvPr>
            <p:cNvCxnSpPr/>
            <p:nvPr/>
          </p:nvCxnSpPr>
          <p:spPr>
            <a:xfrm>
              <a:off x="8909956" y="3300538"/>
              <a:ext cx="50074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43CC2D40-28DB-84E2-435A-969FCFA9B362}"/>
              </a:ext>
            </a:extLst>
          </p:cNvPr>
          <p:cNvGrpSpPr/>
          <p:nvPr/>
        </p:nvGrpSpPr>
        <p:grpSpPr>
          <a:xfrm>
            <a:off x="3122367" y="1449187"/>
            <a:ext cx="5746943" cy="4510141"/>
            <a:chOff x="3122367" y="1449187"/>
            <a:chExt cx="5746943" cy="4510141"/>
          </a:xfrm>
        </p:grpSpPr>
        <p:cxnSp>
          <p:nvCxnSpPr>
            <p:cNvPr id="11" name="Straight Connector 10">
              <a:extLst>
                <a:ext uri="{FF2B5EF4-FFF2-40B4-BE49-F238E27FC236}">
                  <a16:creationId xmlns:a16="http://schemas.microsoft.com/office/drawing/2014/main" id="{636BCC9E-91EC-0226-6F06-90C472C1D75E}"/>
                </a:ext>
              </a:extLst>
            </p:cNvPr>
            <p:cNvCxnSpPr>
              <a:cxnSpLocks/>
            </p:cNvCxnSpPr>
            <p:nvPr/>
          </p:nvCxnSpPr>
          <p:spPr>
            <a:xfrm flipV="1">
              <a:off x="3792109" y="1643548"/>
              <a:ext cx="3354362" cy="427656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D9414D7B-B387-25D7-1E50-2EC10E47B7A4}"/>
                </a:ext>
              </a:extLst>
            </p:cNvPr>
            <p:cNvSpPr/>
            <p:nvPr/>
          </p:nvSpPr>
          <p:spPr>
            <a:xfrm>
              <a:off x="3826327" y="4516392"/>
              <a:ext cx="4669971" cy="1415484"/>
            </a:xfrm>
            <a:custGeom>
              <a:avLst/>
              <a:gdLst>
                <a:gd name="connsiteX0" fmla="*/ 0 w 4669971"/>
                <a:gd name="connsiteY0" fmla="*/ 1415484 h 1415484"/>
                <a:gd name="connsiteX1" fmla="*/ 1910442 w 4669971"/>
                <a:gd name="connsiteY1" fmla="*/ 5784 h 1415484"/>
                <a:gd name="connsiteX2" fmla="*/ 4669971 w 4669971"/>
                <a:gd name="connsiteY2" fmla="*/ 882084 h 1415484"/>
                <a:gd name="connsiteX3" fmla="*/ 4669971 w 4669971"/>
                <a:gd name="connsiteY3" fmla="*/ 882084 h 1415484"/>
              </a:gdLst>
              <a:ahLst/>
              <a:cxnLst>
                <a:cxn ang="0">
                  <a:pos x="connsiteX0" y="connsiteY0"/>
                </a:cxn>
                <a:cxn ang="0">
                  <a:pos x="connsiteX1" y="connsiteY1"/>
                </a:cxn>
                <a:cxn ang="0">
                  <a:pos x="connsiteX2" y="connsiteY2"/>
                </a:cxn>
                <a:cxn ang="0">
                  <a:pos x="connsiteX3" y="connsiteY3"/>
                </a:cxn>
              </a:cxnLst>
              <a:rect l="l" t="t" r="r" b="b"/>
              <a:pathLst>
                <a:path w="4669971" h="1415484">
                  <a:moveTo>
                    <a:pt x="0" y="1415484"/>
                  </a:moveTo>
                  <a:cubicBezTo>
                    <a:pt x="566057" y="755084"/>
                    <a:pt x="1132114" y="94684"/>
                    <a:pt x="1910442" y="5784"/>
                  </a:cubicBezTo>
                  <a:cubicBezTo>
                    <a:pt x="2688771" y="-83116"/>
                    <a:pt x="4669971" y="882084"/>
                    <a:pt x="4669971" y="882084"/>
                  </a:cubicBezTo>
                  <a:lnTo>
                    <a:pt x="4669971" y="882084"/>
                  </a:lnTo>
                </a:path>
              </a:pathLst>
            </a:custGeom>
            <a:ln w="5715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dirty="0"/>
            </a:p>
          </p:txBody>
        </p:sp>
        <p:sp>
          <p:nvSpPr>
            <p:cNvPr id="8" name="TextBox 7">
              <a:extLst>
                <a:ext uri="{FF2B5EF4-FFF2-40B4-BE49-F238E27FC236}">
                  <a16:creationId xmlns:a16="http://schemas.microsoft.com/office/drawing/2014/main" id="{79676523-D5D8-80E4-2E01-53803A29B434}"/>
                </a:ext>
              </a:extLst>
            </p:cNvPr>
            <p:cNvSpPr txBox="1"/>
            <p:nvPr/>
          </p:nvSpPr>
          <p:spPr>
            <a:xfrm rot="16200000">
              <a:off x="2715380" y="3302390"/>
              <a:ext cx="1337194" cy="523220"/>
            </a:xfrm>
            <a:prstGeom prst="rect">
              <a:avLst/>
            </a:prstGeom>
            <a:noFill/>
          </p:spPr>
          <p:txBody>
            <a:bodyPr wrap="square">
              <a:spAutoFit/>
            </a:bodyPr>
            <a:lstStyle/>
            <a:p>
              <a:r>
                <a:rPr lang="en-US" sz="2800" dirty="0">
                  <a:effectLst/>
                  <a:latin typeface="Helvetica" panose="020B0604020202020204" pitchFamily="34" charset="0"/>
                  <a:ea typeface="Calibri" panose="020F0502020204030204" pitchFamily="34" charset="0"/>
                  <a:cs typeface="Helvetica" panose="020B0604020202020204" pitchFamily="34" charset="0"/>
                </a:rPr>
                <a:t>Fitness</a:t>
              </a:r>
              <a:endParaRPr lang="en-CA" sz="2800" dirty="0">
                <a:latin typeface="Helvetica" panose="020B0604020202020204" pitchFamily="34" charset="0"/>
                <a:cs typeface="Helvetica" panose="020B0604020202020204" pitchFamily="34" charset="0"/>
              </a:endParaRPr>
            </a:p>
          </p:txBody>
        </p:sp>
        <p:cxnSp>
          <p:nvCxnSpPr>
            <p:cNvPr id="34" name="Straight Arrow Connector 33">
              <a:extLst>
                <a:ext uri="{FF2B5EF4-FFF2-40B4-BE49-F238E27FC236}">
                  <a16:creationId xmlns:a16="http://schemas.microsoft.com/office/drawing/2014/main" id="{42341A0A-FF17-440A-6F71-7239398E4F57}"/>
                </a:ext>
              </a:extLst>
            </p:cNvPr>
            <p:cNvCxnSpPr>
              <a:cxnSpLocks/>
            </p:cNvCxnSpPr>
            <p:nvPr/>
          </p:nvCxnSpPr>
          <p:spPr>
            <a:xfrm flipV="1">
              <a:off x="3765500" y="1449187"/>
              <a:ext cx="0" cy="451014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A773303-F6E2-12C4-0A4B-B693A864DC0F}"/>
                </a:ext>
              </a:extLst>
            </p:cNvPr>
            <p:cNvCxnSpPr>
              <a:cxnSpLocks/>
            </p:cNvCxnSpPr>
            <p:nvPr/>
          </p:nvCxnSpPr>
          <p:spPr>
            <a:xfrm>
              <a:off x="3741181" y="5952163"/>
              <a:ext cx="5128129"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5232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aumatic insemination">
            <a:extLst>
              <a:ext uri="{FF2B5EF4-FFF2-40B4-BE49-F238E27FC236}">
                <a16:creationId xmlns:a16="http://schemas.microsoft.com/office/drawing/2014/main" id="{7B110B6F-2D5D-43F1-BEED-18BB4D600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3" r="14393" b="11335"/>
          <a:stretch/>
        </p:blipFill>
        <p:spPr bwMode="auto">
          <a:xfrm>
            <a:off x="7148900" y="1802615"/>
            <a:ext cx="4546227" cy="358789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5DFA9C-4AFC-4A41-9776-F75143272E31}"/>
              </a:ext>
            </a:extLst>
          </p:cNvPr>
          <p:cNvSpPr/>
          <p:nvPr/>
        </p:nvSpPr>
        <p:spPr>
          <a:xfrm>
            <a:off x="5077392" y="6394970"/>
            <a:ext cx="7114608"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Stutt and Siva-</a:t>
            </a:r>
            <a:r>
              <a:rPr lang="en-US" sz="2000" dirty="0" err="1">
                <a:ln w="0"/>
                <a:solidFill>
                  <a:schemeClr val="bg2">
                    <a:lumMod val="50000"/>
                  </a:schemeClr>
                </a:solidFill>
                <a:latin typeface="Helvetica" panose="020B0604020202020204" pitchFamily="34" charset="0"/>
                <a:cs typeface="Helvetica" panose="020B0604020202020204" pitchFamily="34" charset="0"/>
              </a:rPr>
              <a:t>Jothy</a:t>
            </a:r>
            <a:r>
              <a:rPr lang="en-US" sz="2000" dirty="0">
                <a:ln w="0"/>
                <a:solidFill>
                  <a:schemeClr val="bg2">
                    <a:lumMod val="50000"/>
                  </a:schemeClr>
                </a:solidFill>
                <a:latin typeface="Helvetica" panose="020B0604020202020204" pitchFamily="34" charset="0"/>
                <a:cs typeface="Helvetica" panose="020B0604020202020204" pitchFamily="34" charset="0"/>
              </a:rPr>
              <a:t> (2001), Reinhardt and Siva-</a:t>
            </a:r>
            <a:r>
              <a:rPr lang="en-US" sz="2000" dirty="0" err="1">
                <a:ln w="0"/>
                <a:solidFill>
                  <a:schemeClr val="bg2">
                    <a:lumMod val="50000"/>
                  </a:schemeClr>
                </a:solidFill>
                <a:latin typeface="Helvetica" panose="020B0604020202020204" pitchFamily="34" charset="0"/>
                <a:cs typeface="Helvetica" panose="020B0604020202020204" pitchFamily="34" charset="0"/>
              </a:rPr>
              <a:t>Jothy</a:t>
            </a:r>
            <a:r>
              <a:rPr lang="en-US" sz="2000" dirty="0">
                <a:ln w="0"/>
                <a:solidFill>
                  <a:schemeClr val="bg2">
                    <a:lumMod val="50000"/>
                  </a:schemeClr>
                </a:solidFill>
                <a:latin typeface="Helvetica" panose="020B0604020202020204" pitchFamily="34" charset="0"/>
                <a:cs typeface="Helvetica" panose="020B0604020202020204" pitchFamily="34" charset="0"/>
              </a:rPr>
              <a:t> (2007)  </a:t>
            </a:r>
          </a:p>
        </p:txBody>
      </p:sp>
      <p:sp>
        <p:nvSpPr>
          <p:cNvPr id="6" name="TextBox 5">
            <a:extLst>
              <a:ext uri="{FF2B5EF4-FFF2-40B4-BE49-F238E27FC236}">
                <a16:creationId xmlns:a16="http://schemas.microsoft.com/office/drawing/2014/main" id="{DEF4F1C6-12AF-448E-8C43-7DBA5C501E54}"/>
              </a:ext>
            </a:extLst>
          </p:cNvPr>
          <p:cNvSpPr txBox="1"/>
          <p:nvPr/>
        </p:nvSpPr>
        <p:spPr>
          <a:xfrm>
            <a:off x="903329" y="1902838"/>
            <a:ext cx="5596196" cy="1384995"/>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Often cited as an example of sexual conflict as they have obligate </a:t>
            </a:r>
            <a:r>
              <a:rPr lang="en-CA" sz="2800" b="1" dirty="0">
                <a:latin typeface="Helvetica" panose="020B0604020202020204" pitchFamily="34" charset="0"/>
                <a:cs typeface="Helvetica" panose="020B0604020202020204" pitchFamily="34" charset="0"/>
              </a:rPr>
              <a:t>traumatic insemination</a:t>
            </a:r>
          </a:p>
        </p:txBody>
      </p:sp>
      <p:sp>
        <p:nvSpPr>
          <p:cNvPr id="7" name="Content Placeholder 2">
            <a:extLst>
              <a:ext uri="{FF2B5EF4-FFF2-40B4-BE49-F238E27FC236}">
                <a16:creationId xmlns:a16="http://schemas.microsoft.com/office/drawing/2014/main" id="{86DDD111-6F5B-4E5F-9295-4EFC73A39A01}"/>
              </a:ext>
            </a:extLst>
          </p:cNvPr>
          <p:cNvSpPr txBox="1">
            <a:spLocks/>
          </p:cNvSpPr>
          <p:nvPr/>
        </p:nvSpPr>
        <p:spPr>
          <a:xfrm>
            <a:off x="129065" y="228041"/>
            <a:ext cx="5966936" cy="57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dirty="0">
                <a:latin typeface="Helvetica" panose="020B0604020202020204" pitchFamily="34" charset="0"/>
                <a:cs typeface="Helvetica" panose="020B0604020202020204" pitchFamily="34" charset="0"/>
              </a:rPr>
              <a:t>Bed bugs as a model organism</a:t>
            </a:r>
          </a:p>
        </p:txBody>
      </p:sp>
      <p:sp>
        <p:nvSpPr>
          <p:cNvPr id="9" name="TextBox 8">
            <a:extLst>
              <a:ext uri="{FF2B5EF4-FFF2-40B4-BE49-F238E27FC236}">
                <a16:creationId xmlns:a16="http://schemas.microsoft.com/office/drawing/2014/main" id="{582A58B9-0F48-DEF9-E99E-440D0EF1DD1A}"/>
              </a:ext>
            </a:extLst>
          </p:cNvPr>
          <p:cNvSpPr txBox="1"/>
          <p:nvPr/>
        </p:nvSpPr>
        <p:spPr>
          <a:xfrm>
            <a:off x="496871" y="3741741"/>
            <a:ext cx="6409111"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Form aggregations and use aggregation/alarm pheromones</a:t>
            </a:r>
            <a:endParaRPr lang="en-CA" sz="28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80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3F09A1-C5E4-44ED-A24E-1BC594F82BAB}"/>
              </a:ext>
            </a:extLst>
          </p:cNvPr>
          <p:cNvGrpSpPr/>
          <p:nvPr/>
        </p:nvGrpSpPr>
        <p:grpSpPr>
          <a:xfrm>
            <a:off x="104173" y="1577288"/>
            <a:ext cx="6927065" cy="4243690"/>
            <a:chOff x="4224395" y="1031025"/>
            <a:chExt cx="7983185" cy="4412921"/>
          </a:xfrm>
        </p:grpSpPr>
        <p:pic>
          <p:nvPicPr>
            <p:cNvPr id="6" name="Picture 5" descr="No description available.">
              <a:extLst>
                <a:ext uri="{FF2B5EF4-FFF2-40B4-BE49-F238E27FC236}">
                  <a16:creationId xmlns:a16="http://schemas.microsoft.com/office/drawing/2014/main" id="{52CAA001-39BA-4741-819C-B819B4C23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280" y="1031025"/>
              <a:ext cx="5135130" cy="441292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2257BB5-8CB5-4C2F-89AF-9E2D0B3CC4C5}"/>
                </a:ext>
              </a:extLst>
            </p:cNvPr>
            <p:cNvGrpSpPr/>
            <p:nvPr/>
          </p:nvGrpSpPr>
          <p:grpSpPr>
            <a:xfrm>
              <a:off x="4224395" y="2721882"/>
              <a:ext cx="7983185" cy="1248196"/>
              <a:chOff x="1920868" y="2763956"/>
              <a:chExt cx="7983185" cy="1248196"/>
            </a:xfrm>
          </p:grpSpPr>
          <p:grpSp>
            <p:nvGrpSpPr>
              <p:cNvPr id="8" name="Group 7">
                <a:extLst>
                  <a:ext uri="{FF2B5EF4-FFF2-40B4-BE49-F238E27FC236}">
                    <a16:creationId xmlns:a16="http://schemas.microsoft.com/office/drawing/2014/main" id="{4CB57569-EFAB-495F-BC60-9186B11DA663}"/>
                  </a:ext>
                </a:extLst>
              </p:cNvPr>
              <p:cNvGrpSpPr/>
              <p:nvPr/>
            </p:nvGrpSpPr>
            <p:grpSpPr>
              <a:xfrm>
                <a:off x="1920868" y="2763956"/>
                <a:ext cx="7983185" cy="1248196"/>
                <a:chOff x="1920868" y="2763956"/>
                <a:chExt cx="7983185" cy="1248196"/>
              </a:xfrm>
            </p:grpSpPr>
            <p:sp>
              <p:nvSpPr>
                <p:cNvPr id="10" name="TextBox 9">
                  <a:extLst>
                    <a:ext uri="{FF2B5EF4-FFF2-40B4-BE49-F238E27FC236}">
                      <a16:creationId xmlns:a16="http://schemas.microsoft.com/office/drawing/2014/main" id="{3304F485-3B3B-4970-B770-80EDD7F877E0}"/>
                    </a:ext>
                  </a:extLst>
                </p:cNvPr>
                <p:cNvSpPr txBox="1"/>
                <p:nvPr/>
              </p:nvSpPr>
              <p:spPr>
                <a:xfrm>
                  <a:off x="1920868" y="2763956"/>
                  <a:ext cx="2053086" cy="1248196"/>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Heated blood </a:t>
                  </a:r>
                  <a:br>
                    <a:rPr lang="en-CA" sz="2400"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source</a:t>
                  </a:r>
                </a:p>
              </p:txBody>
            </p:sp>
            <p:grpSp>
              <p:nvGrpSpPr>
                <p:cNvPr id="11" name="Group 10">
                  <a:extLst>
                    <a:ext uri="{FF2B5EF4-FFF2-40B4-BE49-F238E27FC236}">
                      <a16:creationId xmlns:a16="http://schemas.microsoft.com/office/drawing/2014/main" id="{F9BA5D58-329A-43FE-99B2-A217C0F5A128}"/>
                    </a:ext>
                  </a:extLst>
                </p:cNvPr>
                <p:cNvGrpSpPr/>
                <p:nvPr/>
              </p:nvGrpSpPr>
              <p:grpSpPr>
                <a:xfrm>
                  <a:off x="6872295" y="3086726"/>
                  <a:ext cx="1551973" cy="701754"/>
                  <a:chOff x="6872295" y="3086726"/>
                  <a:chExt cx="1551973" cy="701754"/>
                </a:xfrm>
              </p:grpSpPr>
              <p:cxnSp>
                <p:nvCxnSpPr>
                  <p:cNvPr id="13" name="Straight Connector 12">
                    <a:extLst>
                      <a:ext uri="{FF2B5EF4-FFF2-40B4-BE49-F238E27FC236}">
                        <a16:creationId xmlns:a16="http://schemas.microsoft.com/office/drawing/2014/main" id="{41AEC9CA-4DB3-4965-8303-4CEDD7D0C400}"/>
                      </a:ext>
                    </a:extLst>
                  </p:cNvPr>
                  <p:cNvCxnSpPr>
                    <a:cxnSpLocks/>
                  </p:cNvCxnSpPr>
                  <p:nvPr/>
                </p:nvCxnSpPr>
                <p:spPr>
                  <a:xfrm>
                    <a:off x="7559532" y="3086726"/>
                    <a:ext cx="675520" cy="263545"/>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CB003F3-596A-4342-891F-2CD28A85FD58}"/>
                      </a:ext>
                    </a:extLst>
                  </p:cNvPr>
                  <p:cNvCxnSpPr>
                    <a:cxnSpLocks/>
                  </p:cNvCxnSpPr>
                  <p:nvPr/>
                </p:nvCxnSpPr>
                <p:spPr>
                  <a:xfrm flipV="1">
                    <a:off x="6872295" y="3350271"/>
                    <a:ext cx="1362758" cy="438209"/>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5ECAC7D-1249-4C9E-B3C3-E23C7E2AF9CB}"/>
                      </a:ext>
                    </a:extLst>
                  </p:cNvPr>
                  <p:cNvCxnSpPr>
                    <a:cxnSpLocks/>
                  </p:cNvCxnSpPr>
                  <p:nvPr/>
                </p:nvCxnSpPr>
                <p:spPr>
                  <a:xfrm>
                    <a:off x="8231860" y="3353481"/>
                    <a:ext cx="192408"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2AD750CB-C4DB-43C0-B35E-42170C68B83F}"/>
                    </a:ext>
                  </a:extLst>
                </p:cNvPr>
                <p:cNvSpPr txBox="1"/>
                <p:nvPr/>
              </p:nvSpPr>
              <p:spPr>
                <a:xfrm>
                  <a:off x="8388813" y="3086726"/>
                  <a:ext cx="1515240" cy="480075"/>
                </a:xfrm>
                <a:prstGeom prst="rect">
                  <a:avLst/>
                </a:prstGeom>
                <a:noFill/>
              </p:spPr>
              <p:txBody>
                <a:bodyPr wrap="none" rtlCol="0">
                  <a:spAutoFit/>
                </a:bodyPr>
                <a:lstStyle/>
                <a:p>
                  <a:r>
                    <a:rPr lang="en-CA" sz="2400" dirty="0">
                      <a:latin typeface="Helvetica" panose="020B0604020202020204" pitchFamily="34" charset="0"/>
                      <a:cs typeface="Helvetica" panose="020B0604020202020204" pitchFamily="34" charset="0"/>
                    </a:rPr>
                    <a:t>Shelters</a:t>
                  </a:r>
                </a:p>
              </p:txBody>
            </p:sp>
          </p:grpSp>
          <p:cxnSp>
            <p:nvCxnSpPr>
              <p:cNvPr id="9" name="Straight Connector 8">
                <a:extLst>
                  <a:ext uri="{FF2B5EF4-FFF2-40B4-BE49-F238E27FC236}">
                    <a16:creationId xmlns:a16="http://schemas.microsoft.com/office/drawing/2014/main" id="{F866B314-C77E-43E3-8C18-E61CA2FD267C}"/>
                  </a:ext>
                </a:extLst>
              </p:cNvPr>
              <p:cNvCxnSpPr>
                <a:cxnSpLocks/>
              </p:cNvCxnSpPr>
              <p:nvPr/>
            </p:nvCxnSpPr>
            <p:spPr>
              <a:xfrm flipH="1">
                <a:off x="3482114" y="3385534"/>
                <a:ext cx="1155940" cy="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A9D6E812-10A5-481A-8F4F-98F65DEF3589}"/>
              </a:ext>
            </a:extLst>
          </p:cNvPr>
          <p:cNvSpPr txBox="1"/>
          <p:nvPr/>
        </p:nvSpPr>
        <p:spPr>
          <a:xfrm>
            <a:off x="293614" y="242194"/>
            <a:ext cx="11509695"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developed a semi-naturalistic arena to study potential female social responses to sexual conflict</a:t>
            </a:r>
            <a:endParaRPr lang="en-CA" sz="3200" dirty="0">
              <a:latin typeface="Helvetica" panose="020B0604020202020204" pitchFamily="34" charset="0"/>
              <a:cs typeface="Helvetica" panose="020B0604020202020204" pitchFamily="34" charset="0"/>
            </a:endParaRPr>
          </a:p>
        </p:txBody>
      </p:sp>
      <p:sp>
        <p:nvSpPr>
          <p:cNvPr id="18" name="TextBox 17">
            <a:extLst>
              <a:ext uri="{FF2B5EF4-FFF2-40B4-BE49-F238E27FC236}">
                <a16:creationId xmlns:a16="http://schemas.microsoft.com/office/drawing/2014/main" id="{3F3BE7CF-A472-D910-EFEE-EB088263F8BB}"/>
              </a:ext>
            </a:extLst>
          </p:cNvPr>
          <p:cNvSpPr txBox="1"/>
          <p:nvPr/>
        </p:nvSpPr>
        <p:spPr>
          <a:xfrm>
            <a:off x="293614" y="5837154"/>
            <a:ext cx="11976358"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Tracked aggregation patterns of six bed bug populations (12 M, 12 F) over 6 days</a:t>
            </a:r>
            <a:endParaRPr lang="en-CA" sz="2400" dirty="0">
              <a:latin typeface="Helvetica" panose="020B0604020202020204" pitchFamily="34" charset="0"/>
              <a:cs typeface="Helvetica" panose="020B0604020202020204" pitchFamily="34" charset="0"/>
            </a:endParaRPr>
          </a:p>
        </p:txBody>
      </p:sp>
      <p:sp>
        <p:nvSpPr>
          <p:cNvPr id="19" name="Rectangle 18">
            <a:extLst>
              <a:ext uri="{FF2B5EF4-FFF2-40B4-BE49-F238E27FC236}">
                <a16:creationId xmlns:a16="http://schemas.microsoft.com/office/drawing/2014/main" id="{E26DDE9B-ABBC-4D56-29D4-9DF0EFFA3F12}"/>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pic>
        <p:nvPicPr>
          <p:cNvPr id="20" name="Picture 4">
            <a:extLst>
              <a:ext uri="{FF2B5EF4-FFF2-40B4-BE49-F238E27FC236}">
                <a16:creationId xmlns:a16="http://schemas.microsoft.com/office/drawing/2014/main" id="{256C8EBC-7DF9-DF28-180D-B9632813C0E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000" contrast="34000"/>
                    </a14:imgEffect>
                  </a14:imgLayer>
                </a14:imgProps>
              </a:ext>
              <a:ext uri="{28A0092B-C50C-407E-A947-70E740481C1C}">
                <a14:useLocalDpi xmlns:a14="http://schemas.microsoft.com/office/drawing/2010/main" val="0"/>
              </a:ext>
            </a:extLst>
          </a:blip>
          <a:srcRect l="10700" t="19504" r="2462" b="15502"/>
          <a:stretch/>
        </p:blipFill>
        <p:spPr bwMode="auto">
          <a:xfrm>
            <a:off x="7643886" y="1388997"/>
            <a:ext cx="3259422" cy="433678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CA" sz="3200" dirty="0">
                <a:latin typeface="Helvetica" panose="020B0604020202020204" pitchFamily="34" charset="0"/>
                <a:cs typeface="Helvetica" panose="020B0604020202020204" pitchFamily="34" charset="0"/>
              </a:rPr>
              <a:t>Aggregation networks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18868" y="881649"/>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18868" y="3642205"/>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10014788" y="2303587"/>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44106" y="3356095"/>
            <a:ext cx="2202570" cy="1569660"/>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network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13489" y="1464763"/>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00250" y="4508041"/>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52" name="Rectangle 51">
            <a:extLst>
              <a:ext uri="{FF2B5EF4-FFF2-40B4-BE49-F238E27FC236}">
                <a16:creationId xmlns:a16="http://schemas.microsoft.com/office/drawing/2014/main" id="{CB59CB48-EBFD-A5B1-9FC1-DA66FA87C68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2247513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form fewer and weaker social connections compared to males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03954" y="1178426"/>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03954" y="3938982"/>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9999875" y="2484863"/>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29193" y="3537371"/>
            <a:ext cx="2202570" cy="1200329"/>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28403" y="1761540"/>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15164" y="4804818"/>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52" name="Rectangle 51">
            <a:extLst>
              <a:ext uri="{FF2B5EF4-FFF2-40B4-BE49-F238E27FC236}">
                <a16:creationId xmlns:a16="http://schemas.microsoft.com/office/drawing/2014/main" id="{CB59CB48-EBFD-A5B1-9FC1-DA66FA87C68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1663321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3473</TotalTime>
  <Words>2395</Words>
  <Application>Microsoft Office PowerPoint</Application>
  <PresentationFormat>Widescreen</PresentationFormat>
  <Paragraphs>234</Paragraphs>
  <Slides>35</Slides>
  <Notes>23</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3" baseType="lpstr">
      <vt:lpstr>Arial</vt:lpstr>
      <vt:lpstr>Calibri</vt:lpstr>
      <vt:lpstr>Calibri Light</vt:lpstr>
      <vt:lpstr>Helvetica</vt:lpstr>
      <vt:lpstr>Leelawadee UI</vt:lpstr>
      <vt:lpstr>Times New Roman</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Janice Yan</dc:creator>
  <cp:lastModifiedBy>Janice Yan</cp:lastModifiedBy>
  <cp:revision>44</cp:revision>
  <dcterms:created xsi:type="dcterms:W3CDTF">2022-07-06T19:56:37Z</dcterms:created>
  <dcterms:modified xsi:type="dcterms:W3CDTF">2022-07-12T05:23:28Z</dcterms:modified>
</cp:coreProperties>
</file>